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Average"/>
      <p:regular r:id="rId89"/>
    </p:embeddedFont>
    <p:embeddedFont>
      <p:font typeface="Oswald"/>
      <p:regular r:id="rId90"/>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Average-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Oswald-bold.fntdata"/><Relationship Id="rId90" Type="http://schemas.openxmlformats.org/officeDocument/2006/relationships/font" Target="fonts/Oswald-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57aba4cf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57aba4cf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d26977a3f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d26977a3f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d26977a3f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d26977a3f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57aba4cf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757aba4cf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d26977a3f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d26977a3f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57aba4cf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757aba4cf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d26977a3f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d26977a3f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d26977a3f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d26977a3f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d26977a3f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3d26977a3f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d26977a3f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d26977a3f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757aba4cf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757aba4cf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3d26977a3f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3d26977a3f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d26977a3f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d26977a3f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d26977a3f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d26977a3f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57aba4cf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57aba4cf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3d26977a3f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3d26977a3f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d26977a3f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d26977a3f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d26977a3f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d26977a3f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d26977a3f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d26977a3f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5611957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5611957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756119574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756119574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3d26977a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3d26977a3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756119574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756119574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56119574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56119574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56119574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56119574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56119574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56119574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56119574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756119574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56119574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756119574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d26977a3f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d26977a3f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757aba4cf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757aba4cf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d26977a3f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d26977a3f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57aba4cfe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57aba4cf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757aba4cf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757aba4cf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57aba4cf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57aba4cf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57aba4c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757aba4cf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757aba4cf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757aba4cf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757aba4c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757aba4c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57aba4c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757aba4c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757aba4c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757aba4cf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757aba4cf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757aba4cf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757aba4cf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757aba4cf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57aba4cf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757aba4cf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57aba4cf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57aba4cf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d26977a3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d26977a3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57aba4c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757aba4cf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757aba4cf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757aba4cf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757aba4cf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757aba4cf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57aba4cf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757aba4cf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757aba4cf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757aba4cf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57aba4cf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757aba4cf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757aba4cf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757aba4cf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57aba4cf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57aba4cf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757aba4cf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757aba4cf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757aba4cf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757aba4cf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757aba4cf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757aba4cf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757aba4cf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757aba4cf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57aba4cf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757aba4cf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757aba4cf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757aba4cf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757aba4cf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757aba4cf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57aba4cf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757aba4cf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757aba4cf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757aba4cf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756119574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756119574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756119574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756119574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75611957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75611957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56119574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756119574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d26977a3f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3d26977a3f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757aba4cf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757aba4cf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757aba4cf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757aba4cf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757aba4cf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757aba4cf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57aba4cf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757aba4cf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75611957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75611957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75611957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75611957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75611957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75611957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757aba4cf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757aba4cf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757aba4cf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757aba4cf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757aba4cf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757aba4cf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57aba4cf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57aba4cf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757aba4cf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757aba4cf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757aba4cf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757aba4cf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757aba4cf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757aba4cf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757aba4cf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757aba4cf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d26977a3f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d26977a3f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github.com/esenthil2018/Data_Engineering_2" TargetMode="Externa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medium.com/@esenthil" TargetMode="External"/><Relationship Id="rId4" Type="http://schemas.openxmlformats.org/officeDocument/2006/relationships/hyperlink" Target="https://medium.com/analytics-vidhya/mlops-end-to-end-machine-learning-pipeline-cicd-1a7907698a8e?sk=0e776f6c255989997ee8ff966067b70f" TargetMode="External"/><Relationship Id="rId5" Type="http://schemas.openxmlformats.org/officeDocument/2006/relationships/hyperlink" Target="https://towardsdatascience.com/lineapy-data-science-workflow-in-just-two-lines-mlops-made-easy-679f36ac63bd?sk=78a8fa6cf59180eb25177f64ee87d50e"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Deloitte Take Home Challenge</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Senthil Esakkiappan</a:t>
            </a:r>
            <a:endParaRPr/>
          </a:p>
          <a:p>
            <a:pPr indent="0" lvl="0" marL="0" rtl="0" algn="ctr">
              <a:spcBef>
                <a:spcPts val="0"/>
              </a:spcBef>
              <a:spcAft>
                <a:spcPts val="0"/>
              </a:spcAft>
              <a:buNone/>
            </a:pPr>
            <a:r>
              <a:rPr lang="en"/>
              <a:t>08/18/2023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2"/>
          <p:cNvPicPr preferRelativeResize="0"/>
          <p:nvPr/>
        </p:nvPicPr>
        <p:blipFill>
          <a:blip r:embed="rId3">
            <a:alphaModFix/>
          </a:blip>
          <a:stretch>
            <a:fillRect/>
          </a:stretch>
        </p:blipFill>
        <p:spPr>
          <a:xfrm>
            <a:off x="138550" y="239225"/>
            <a:ext cx="8866898" cy="4707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Benefits to the Client:</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Future Proof:</a:t>
            </a:r>
            <a:r>
              <a:rPr lang="en"/>
              <a:t> Since clients can store all kinds of data without worrying about structure, they're prepared for future needs. They won't regret not saving something important.</a:t>
            </a:r>
            <a:endParaRPr/>
          </a:p>
          <a:p>
            <a:pPr indent="0" lvl="0" marL="0" rtl="0" algn="l">
              <a:spcBef>
                <a:spcPts val="1200"/>
              </a:spcBef>
              <a:spcAft>
                <a:spcPts val="0"/>
              </a:spcAft>
              <a:buNone/>
            </a:pPr>
            <a:r>
              <a:rPr b="1" lang="en"/>
              <a:t>Insights and Discovery:</a:t>
            </a:r>
            <a:r>
              <a:rPr lang="en"/>
              <a:t> With all their data in one place, they can use tools to discover new patterns and insights.</a:t>
            </a:r>
            <a:endParaRPr/>
          </a:p>
          <a:p>
            <a:pPr indent="0" lvl="0" marL="0" rtl="0" algn="l">
              <a:spcBef>
                <a:spcPts val="1200"/>
              </a:spcBef>
              <a:spcAft>
                <a:spcPts val="0"/>
              </a:spcAft>
              <a:buNone/>
            </a:pPr>
            <a:r>
              <a:rPr b="1" lang="en"/>
              <a:t>Flexibility:</a:t>
            </a:r>
            <a:r>
              <a:rPr lang="en"/>
              <a:t> If clients want to test out new ways of analyzing data, they have all their raw data ready to play with in the Data Lake.</a:t>
            </a:r>
            <a:endParaRPr/>
          </a:p>
          <a:p>
            <a:pPr indent="0" lvl="0" marL="0" rtl="0" algn="l">
              <a:spcBef>
                <a:spcPts val="1200"/>
              </a:spcBef>
              <a:spcAft>
                <a:spcPts val="1200"/>
              </a:spcAft>
              <a:buNone/>
            </a:pPr>
            <a:r>
              <a:rPr b="1" lang="en"/>
              <a:t>Cost Savings: </a:t>
            </a:r>
            <a:r>
              <a:rPr lang="en"/>
              <a:t>It can be cheaper to store and manage large amounts of data in a data lake compared to other systems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Serverless Architecture?</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Serverless architecture is a design pattern where the management of servers and infrastructure is handled by cloud providers. Instead of thinking about server maintenance, scaling, or capacity, you just focus on your code. When you run your code, the cloud provider automatically allocates the resources, and when the code completes, those resources are released.</a:t>
            </a:r>
            <a:endParaRPr/>
          </a:p>
          <a:p>
            <a:pPr indent="0" lvl="0" marL="0" rtl="0" algn="l">
              <a:spcBef>
                <a:spcPts val="1200"/>
              </a:spcBef>
              <a:spcAft>
                <a:spcPts val="1200"/>
              </a:spcAft>
              <a:buNone/>
            </a:pPr>
            <a:r>
              <a:rPr b="1" lang="en"/>
              <a:t>Example: AWS Lambda</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5"/>
          <p:cNvPicPr preferRelativeResize="0"/>
          <p:nvPr/>
        </p:nvPicPr>
        <p:blipFill>
          <a:blip r:embed="rId3">
            <a:alphaModFix/>
          </a:blip>
          <a:stretch>
            <a:fillRect/>
          </a:stretch>
        </p:blipFill>
        <p:spPr>
          <a:xfrm>
            <a:off x="351700" y="239225"/>
            <a:ext cx="8440602" cy="4647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When Serverless</a:t>
            </a:r>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S</a:t>
            </a:r>
            <a:r>
              <a:rPr lang="en" sz="2100"/>
              <a:t>erverless is an excellent option for projects that want to move quickly without worrying about infrastructure, especially for sporadic or unpredictable workloads.However,  it comes with trade-offs.</a:t>
            </a:r>
            <a:endParaRPr sz="2100"/>
          </a:p>
          <a:p>
            <a:pPr indent="0" lvl="0" marL="0" rtl="0" algn="l">
              <a:spcBef>
                <a:spcPts val="1200"/>
              </a:spcBef>
              <a:spcAft>
                <a:spcPts val="0"/>
              </a:spcAft>
              <a:buNone/>
            </a:pPr>
            <a:r>
              <a:rPr lang="en" sz="2100"/>
              <a:t>AWS→ Lambda, Step Functions, Dynamo DB</a:t>
            </a:r>
            <a:endParaRPr sz="2100"/>
          </a:p>
          <a:p>
            <a:pPr indent="0" lvl="0" marL="0" rtl="0" algn="l">
              <a:spcBef>
                <a:spcPts val="1200"/>
              </a:spcBef>
              <a:spcAft>
                <a:spcPts val="0"/>
              </a:spcAft>
              <a:buNone/>
            </a:pPr>
            <a:r>
              <a:rPr lang="en" sz="2100"/>
              <a:t>GCP→ Cloud Functions, Cloud run, etc</a:t>
            </a:r>
            <a:endParaRPr sz="2100"/>
          </a:p>
          <a:p>
            <a:pPr indent="0" lvl="0" marL="0" rtl="0" algn="l">
              <a:spcBef>
                <a:spcPts val="1200"/>
              </a:spcBef>
              <a:spcAft>
                <a:spcPts val="1200"/>
              </a:spcAft>
              <a:buNone/>
            </a:pPr>
            <a:r>
              <a:rPr lang="en" sz="2100"/>
              <a:t>Azure → Functions, Logic apps, etc</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7"/>
          <p:cNvPicPr preferRelativeResize="0"/>
          <p:nvPr/>
        </p:nvPicPr>
        <p:blipFill>
          <a:blip r:embed="rId3">
            <a:alphaModFix/>
          </a:blip>
          <a:stretch>
            <a:fillRect/>
          </a:stretch>
        </p:blipFill>
        <p:spPr>
          <a:xfrm>
            <a:off x="205050" y="299038"/>
            <a:ext cx="8885775" cy="4545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of Serverless Architecture:</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No Server Management:</a:t>
            </a:r>
            <a:r>
              <a:rPr lang="en"/>
              <a:t> You don’t need to provision, scale, or maintain servers.</a:t>
            </a:r>
            <a:endParaRPr/>
          </a:p>
          <a:p>
            <a:pPr indent="0" lvl="0" marL="0" rtl="0" algn="l">
              <a:spcBef>
                <a:spcPts val="1200"/>
              </a:spcBef>
              <a:spcAft>
                <a:spcPts val="0"/>
              </a:spcAft>
              <a:buNone/>
            </a:pPr>
            <a:r>
              <a:rPr b="1" lang="en"/>
              <a:t>Cost Effective:</a:t>
            </a:r>
            <a:r>
              <a:rPr lang="en"/>
              <a:t> You only pay for the compute time your code runs, not for idle server time.</a:t>
            </a:r>
            <a:endParaRPr/>
          </a:p>
          <a:p>
            <a:pPr indent="0" lvl="0" marL="0" rtl="0" algn="l">
              <a:spcBef>
                <a:spcPts val="1200"/>
              </a:spcBef>
              <a:spcAft>
                <a:spcPts val="0"/>
              </a:spcAft>
              <a:buNone/>
            </a:pPr>
            <a:r>
              <a:rPr b="1" lang="en"/>
              <a:t>Automatic Scaling:</a:t>
            </a:r>
            <a:r>
              <a:rPr lang="en"/>
              <a:t> It scales automatically with the number of requests, without manual intervention.</a:t>
            </a:r>
            <a:endParaRPr/>
          </a:p>
          <a:p>
            <a:pPr indent="0" lvl="0" marL="0" rtl="0" algn="l">
              <a:spcBef>
                <a:spcPts val="1200"/>
              </a:spcBef>
              <a:spcAft>
                <a:spcPts val="0"/>
              </a:spcAft>
              <a:buNone/>
            </a:pPr>
            <a:r>
              <a:rPr b="1" lang="en"/>
              <a:t>Quick Deployments &amp; Updates:</a:t>
            </a:r>
            <a:r>
              <a:rPr lang="en"/>
              <a:t> Simplified deployment process often results in faster development cycles.</a:t>
            </a:r>
            <a:endParaRPr/>
          </a:p>
          <a:p>
            <a:pPr indent="0" lvl="0" marL="0" rtl="0" algn="l">
              <a:spcBef>
                <a:spcPts val="1200"/>
              </a:spcBef>
              <a:spcAft>
                <a:spcPts val="1200"/>
              </a:spcAft>
              <a:buNone/>
            </a:pPr>
            <a:r>
              <a:rPr b="1" lang="en"/>
              <a:t>High Availability: </a:t>
            </a:r>
            <a:r>
              <a:rPr lang="en"/>
              <a:t>Cloud providers ensure that the infrastructure is fault-tolerant and highly available.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 of Serverless Architecture:</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a:t>Cold Starts: </a:t>
            </a:r>
            <a:r>
              <a:rPr lang="en"/>
              <a:t>The first time a function runs (or after it hasn't been run for a while), it can have an added delay called a "cold start".</a:t>
            </a:r>
            <a:endParaRPr/>
          </a:p>
          <a:p>
            <a:pPr indent="0" lvl="0" marL="0" rtl="0" algn="l">
              <a:spcBef>
                <a:spcPts val="1200"/>
              </a:spcBef>
              <a:spcAft>
                <a:spcPts val="0"/>
              </a:spcAft>
              <a:buNone/>
            </a:pPr>
            <a:r>
              <a:rPr b="1" lang="en"/>
              <a:t>Limited Customization: </a:t>
            </a:r>
            <a:r>
              <a:rPr lang="en"/>
              <a:t>There might be restrictions on runtime, memory, execution duration, etc.</a:t>
            </a:r>
            <a:endParaRPr/>
          </a:p>
          <a:p>
            <a:pPr indent="0" lvl="0" marL="0" rtl="0" algn="l">
              <a:spcBef>
                <a:spcPts val="1200"/>
              </a:spcBef>
              <a:spcAft>
                <a:spcPts val="0"/>
              </a:spcAft>
              <a:buNone/>
            </a:pPr>
            <a:r>
              <a:rPr b="1" lang="en"/>
              <a:t>State Management: </a:t>
            </a:r>
            <a:r>
              <a:rPr lang="en"/>
              <a:t>Serverless functions are stateless, meaning managing and storing state can be challenging.</a:t>
            </a:r>
            <a:endParaRPr/>
          </a:p>
          <a:p>
            <a:pPr indent="0" lvl="0" marL="0" rtl="0" algn="l">
              <a:spcBef>
                <a:spcPts val="1200"/>
              </a:spcBef>
              <a:spcAft>
                <a:spcPts val="0"/>
              </a:spcAft>
              <a:buNone/>
            </a:pPr>
            <a:r>
              <a:rPr b="1" lang="en"/>
              <a:t>Debugging &amp; Monitoring: </a:t>
            </a:r>
            <a:r>
              <a:rPr lang="en"/>
              <a:t>Traditional debugging tools might not work in a serverless environment.</a:t>
            </a:r>
            <a:endParaRPr/>
          </a:p>
          <a:p>
            <a:pPr indent="0" lvl="0" marL="0" rtl="0" algn="l">
              <a:spcBef>
                <a:spcPts val="1200"/>
              </a:spcBef>
              <a:spcAft>
                <a:spcPts val="0"/>
              </a:spcAft>
              <a:buNone/>
            </a:pPr>
            <a:r>
              <a:rPr b="1" lang="en"/>
              <a:t>Vendor Lock-in:</a:t>
            </a:r>
            <a:r>
              <a:rPr lang="en"/>
              <a:t> Relying heavily on a cloud provider’s implementation of serverless can make it hard to switch providers later.</a:t>
            </a:r>
            <a:endParaRPr/>
          </a:p>
          <a:p>
            <a:pPr indent="0" lvl="0" marL="0" rtl="0" algn="l">
              <a:spcBef>
                <a:spcPts val="1200"/>
              </a:spcBef>
              <a:spcAft>
                <a:spcPts val="1200"/>
              </a:spcAft>
              <a:buNone/>
            </a:pPr>
            <a:r>
              <a:rPr b="1" lang="en"/>
              <a:t>Cost : </a:t>
            </a:r>
            <a:r>
              <a:rPr lang="en"/>
              <a:t>If not monitored properly, a sudden surge in requests might lead to unexpected costs.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 of ETL Pipeline using Serverless AWS Services</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30"/>
          <p:cNvPicPr preferRelativeResize="0"/>
          <p:nvPr/>
        </p:nvPicPr>
        <p:blipFill>
          <a:blip r:embed="rId3">
            <a:alphaModFix/>
          </a:blip>
          <a:stretch>
            <a:fillRect/>
          </a:stretch>
        </p:blipFill>
        <p:spPr>
          <a:xfrm>
            <a:off x="359774" y="1152475"/>
            <a:ext cx="8087050" cy="3314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156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sp>
        <p:nvSpPr>
          <p:cNvPr id="176" name="Google Shape;176;p31"/>
          <p:cNvSpPr txBox="1"/>
          <p:nvPr>
            <p:ph idx="1" type="body"/>
          </p:nvPr>
        </p:nvSpPr>
        <p:spPr>
          <a:xfrm>
            <a:off x="311700" y="729475"/>
            <a:ext cx="8520600" cy="383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Sources: </a:t>
            </a:r>
            <a:endParaRPr b="1"/>
          </a:p>
          <a:p>
            <a:pPr indent="0" lvl="0" marL="0" rtl="0" algn="l">
              <a:spcBef>
                <a:spcPts val="1200"/>
              </a:spcBef>
              <a:spcAft>
                <a:spcPts val="0"/>
              </a:spcAft>
              <a:buNone/>
            </a:pPr>
            <a:r>
              <a:rPr lang="en"/>
              <a:t>This can be anything from web traffic logs, databases, third-party APIs, to IoT sensors.</a:t>
            </a:r>
            <a:endParaRPr/>
          </a:p>
          <a:p>
            <a:pPr indent="0" lvl="0" marL="0" rtl="0" algn="l">
              <a:spcBef>
                <a:spcPts val="1200"/>
              </a:spcBef>
              <a:spcAft>
                <a:spcPts val="0"/>
              </a:spcAft>
              <a:buNone/>
            </a:pPr>
            <a:r>
              <a:rPr b="1" lang="en"/>
              <a:t>Amazon S3:</a:t>
            </a:r>
            <a:endParaRPr b="1"/>
          </a:p>
          <a:p>
            <a:pPr indent="-342900" lvl="0" marL="457200" rtl="0" algn="l">
              <a:spcBef>
                <a:spcPts val="1200"/>
              </a:spcBef>
              <a:spcAft>
                <a:spcPts val="0"/>
              </a:spcAft>
              <a:buSzPts val="1800"/>
              <a:buChar char="●"/>
            </a:pPr>
            <a:r>
              <a:rPr lang="en"/>
              <a:t>Serves as the primary landing zone for raw data. </a:t>
            </a:r>
            <a:endParaRPr/>
          </a:p>
          <a:p>
            <a:pPr indent="-342900" lvl="0" marL="457200" rtl="0" algn="l">
              <a:spcBef>
                <a:spcPts val="0"/>
              </a:spcBef>
              <a:spcAft>
                <a:spcPts val="0"/>
              </a:spcAft>
              <a:buSzPts val="1800"/>
              <a:buChar char="●"/>
            </a:pPr>
            <a:r>
              <a:rPr lang="en"/>
              <a:t>It's durable and cost-effective for storing large amounts of unstructured or structured data.</a:t>
            </a:r>
            <a:endParaRPr/>
          </a:p>
          <a:p>
            <a:pPr indent="-342900" lvl="0" marL="457200" rtl="0" algn="l">
              <a:spcBef>
                <a:spcPts val="0"/>
              </a:spcBef>
              <a:spcAft>
                <a:spcPts val="0"/>
              </a:spcAft>
              <a:buSzPts val="1800"/>
              <a:buChar char="●"/>
            </a:pPr>
            <a:r>
              <a:rPr lang="en"/>
              <a:t>Data from various sources is ingested into S3. </a:t>
            </a:r>
            <a:endParaRPr/>
          </a:p>
          <a:p>
            <a:pPr indent="-342900" lvl="0" marL="457200" rtl="0" algn="l">
              <a:spcBef>
                <a:spcPts val="0"/>
              </a:spcBef>
              <a:spcAft>
                <a:spcPts val="0"/>
              </a:spcAft>
              <a:buSzPts val="1800"/>
              <a:buChar char="●"/>
            </a:pPr>
            <a:r>
              <a:rPr lang="en"/>
              <a:t>Once new data is dumped into S3, it can trigger a Lambda function for further processing.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00"/>
              <a:t>All the visualizations are created using Excalidraw</a:t>
            </a:r>
            <a:endParaRPr sz="2700"/>
          </a:p>
          <a:p>
            <a:pPr indent="-400050" lvl="0" marL="457200" rtl="0" algn="l">
              <a:spcBef>
                <a:spcPts val="0"/>
              </a:spcBef>
              <a:spcAft>
                <a:spcPts val="0"/>
              </a:spcAft>
              <a:buSzPts val="2700"/>
              <a:buChar char="●"/>
            </a:pPr>
            <a:r>
              <a:rPr lang="en" sz="2700"/>
              <a:t>All the mindmap diagrams are created using Gitmind</a:t>
            </a:r>
            <a:endParaRPr sz="2700"/>
          </a:p>
          <a:p>
            <a:pPr indent="-400050" lvl="0" marL="457200" rtl="0" algn="l">
              <a:spcBef>
                <a:spcPts val="0"/>
              </a:spcBef>
              <a:spcAft>
                <a:spcPts val="0"/>
              </a:spcAft>
              <a:buSzPts val="2700"/>
              <a:buChar char="●"/>
            </a:pPr>
            <a:r>
              <a:rPr lang="en" sz="2700"/>
              <a:t>For IDE - Pycharm and Google Colab</a:t>
            </a:r>
            <a:endParaRPr sz="2700"/>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Pipeline-Continued</a:t>
            </a:r>
            <a:endParaRPr/>
          </a:p>
        </p:txBody>
      </p:sp>
      <p:sp>
        <p:nvSpPr>
          <p:cNvPr id="182" name="Google Shape;18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Event Trigger:</a:t>
            </a:r>
            <a:endParaRPr b="1"/>
          </a:p>
          <a:p>
            <a:pPr indent="-342900" lvl="0" marL="457200" rtl="0" algn="l">
              <a:spcBef>
                <a:spcPts val="1200"/>
              </a:spcBef>
              <a:spcAft>
                <a:spcPts val="0"/>
              </a:spcAft>
              <a:buSzPts val="1800"/>
              <a:buChar char="●"/>
            </a:pPr>
            <a:r>
              <a:rPr lang="en"/>
              <a:t>Notify when new data arrives.</a:t>
            </a:r>
            <a:endParaRPr/>
          </a:p>
          <a:p>
            <a:pPr indent="-342900" lvl="0" marL="457200" rtl="0" algn="l">
              <a:spcBef>
                <a:spcPts val="0"/>
              </a:spcBef>
              <a:spcAft>
                <a:spcPts val="0"/>
              </a:spcAft>
              <a:buSzPts val="1800"/>
              <a:buChar char="●"/>
            </a:pPr>
            <a:r>
              <a:rPr lang="en"/>
              <a:t>AWS Lambda can be set up to automatically execute code in response to notifications from Amazon S3 (like when a new file is saved).</a:t>
            </a:r>
            <a:endParaRPr/>
          </a:p>
          <a:p>
            <a:pPr indent="0" lvl="0" marL="0" rtl="0" algn="l">
              <a:spcBef>
                <a:spcPts val="1200"/>
              </a:spcBef>
              <a:spcAft>
                <a:spcPts val="0"/>
              </a:spcAft>
              <a:buNone/>
            </a:pPr>
            <a:r>
              <a:rPr b="1" lang="en"/>
              <a:t>Amazon Lambda (Extract):</a:t>
            </a:r>
            <a:endParaRPr/>
          </a:p>
          <a:p>
            <a:pPr indent="-342900" lvl="0" marL="457200" rtl="0" algn="l">
              <a:spcBef>
                <a:spcPts val="1200"/>
              </a:spcBef>
              <a:spcAft>
                <a:spcPts val="0"/>
              </a:spcAft>
              <a:buSzPts val="1800"/>
              <a:buChar char="●"/>
            </a:pPr>
            <a:r>
              <a:rPr lang="en"/>
              <a:t>Serverless compute service that can run code in response to certain events without requiring any infrastructure management.</a:t>
            </a:r>
            <a:endParaRPr/>
          </a:p>
          <a:p>
            <a:pPr indent="-342900" lvl="0" marL="457200" rtl="0" algn="l">
              <a:spcBef>
                <a:spcPts val="0"/>
              </a:spcBef>
              <a:spcAft>
                <a:spcPts val="0"/>
              </a:spcAft>
              <a:buSzPts val="1800"/>
              <a:buChar char="●"/>
            </a:pPr>
            <a:r>
              <a:rPr lang="en"/>
              <a:t>After being triggered by the new data in S3, this Lambda function will extract the relevant information from the raw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247650" y="196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Pipeline-Continued</a:t>
            </a:r>
            <a:endParaRPr/>
          </a:p>
        </p:txBody>
      </p:sp>
      <p:sp>
        <p:nvSpPr>
          <p:cNvPr id="188" name="Google Shape;188;p33"/>
          <p:cNvSpPr txBox="1"/>
          <p:nvPr>
            <p:ph idx="1" type="body"/>
          </p:nvPr>
        </p:nvSpPr>
        <p:spPr>
          <a:xfrm>
            <a:off x="311700" y="728625"/>
            <a:ext cx="8520600" cy="3840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Amazon Lambda (Transform)</a:t>
            </a:r>
            <a:r>
              <a:rPr lang="en"/>
              <a:t>:</a:t>
            </a:r>
            <a:endParaRPr/>
          </a:p>
          <a:p>
            <a:pPr indent="-342900" lvl="0" marL="457200" rtl="0" algn="l">
              <a:spcBef>
                <a:spcPts val="1200"/>
              </a:spcBef>
              <a:spcAft>
                <a:spcPts val="0"/>
              </a:spcAft>
              <a:buSzPts val="1800"/>
              <a:buChar char="●"/>
            </a:pPr>
            <a:r>
              <a:rPr lang="en"/>
              <a:t>Another Lambda function in the pipeline that's responsible for the transformation phase.</a:t>
            </a:r>
            <a:endParaRPr/>
          </a:p>
          <a:p>
            <a:pPr indent="-342900" lvl="0" marL="457200" rtl="0" algn="l">
              <a:spcBef>
                <a:spcPts val="0"/>
              </a:spcBef>
              <a:spcAft>
                <a:spcPts val="0"/>
              </a:spcAft>
              <a:buSzPts val="1800"/>
              <a:buChar char="●"/>
            </a:pPr>
            <a:r>
              <a:rPr lang="en"/>
              <a:t>Transforms the extracted data (cleaning, enrichment, aggregating, filtering, etc.) into a format suitable for analytics or loading to the destination database.</a:t>
            </a:r>
            <a:endParaRPr/>
          </a:p>
          <a:p>
            <a:pPr indent="0" lvl="0" marL="0" rtl="0" algn="l">
              <a:spcBef>
                <a:spcPts val="1200"/>
              </a:spcBef>
              <a:spcAft>
                <a:spcPts val="0"/>
              </a:spcAft>
              <a:buNone/>
            </a:pPr>
            <a:r>
              <a:rPr b="1" lang="en"/>
              <a:t>Amazon RDS/Aurora/Redshift (Load):</a:t>
            </a:r>
            <a:endParaRPr b="1"/>
          </a:p>
          <a:p>
            <a:pPr indent="-342900" lvl="0" marL="457200" rtl="0" algn="l">
              <a:spcBef>
                <a:spcPts val="1200"/>
              </a:spcBef>
              <a:spcAft>
                <a:spcPts val="0"/>
              </a:spcAft>
              <a:buSzPts val="1800"/>
              <a:buChar char="●"/>
            </a:pPr>
            <a:r>
              <a:rPr lang="en"/>
              <a:t>These are managed relational database services from AWS. Redshift, specifically, is designed for OLAP (Online Analytical Processing) and can handle large scale data warehousing.</a:t>
            </a:r>
            <a:endParaRPr/>
          </a:p>
          <a:p>
            <a:pPr indent="-342900" lvl="0" marL="457200" rtl="0" algn="l">
              <a:spcBef>
                <a:spcPts val="0"/>
              </a:spcBef>
              <a:spcAft>
                <a:spcPts val="0"/>
              </a:spcAft>
              <a:buSzPts val="1800"/>
              <a:buChar char="●"/>
            </a:pPr>
            <a:r>
              <a:rPr lang="en"/>
              <a:t>The transformed data from the Lambda function is then loaded into one of these databases for analytics or reporting.Here we have Aurora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MLOps</a:t>
            </a:r>
            <a:endParaRPr/>
          </a:p>
        </p:txBody>
      </p:sp>
      <p:sp>
        <p:nvSpPr>
          <p:cNvPr id="194" name="Google Shape;19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MLOps is a set of practices and tools that unifies machine learning system development and operations (Ops). </a:t>
            </a:r>
            <a:endParaRPr sz="2400"/>
          </a:p>
          <a:p>
            <a:pPr indent="-381000" lvl="0" marL="457200" rtl="0" algn="l">
              <a:spcBef>
                <a:spcPts val="0"/>
              </a:spcBef>
              <a:spcAft>
                <a:spcPts val="0"/>
              </a:spcAft>
              <a:buSzPts val="2400"/>
              <a:buChar char="●"/>
            </a:pPr>
            <a:r>
              <a:rPr lang="en" sz="2400"/>
              <a:t>It aims to automate and streamline the end-to-end machine learning lifecycle, from data preparation and model training to deployment and monitoring, ensuring faster, more reliable, and continuous delivery of ML models to production.</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5"/>
          <p:cNvPicPr preferRelativeResize="0"/>
          <p:nvPr/>
        </p:nvPicPr>
        <p:blipFill>
          <a:blip r:embed="rId3">
            <a:alphaModFix/>
          </a:blip>
          <a:stretch>
            <a:fillRect/>
          </a:stretch>
        </p:blipFill>
        <p:spPr>
          <a:xfrm>
            <a:off x="367400" y="93975"/>
            <a:ext cx="7544351" cy="46906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196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principles of MLOps include:</a:t>
            </a:r>
            <a:endParaRPr/>
          </a:p>
        </p:txBody>
      </p:sp>
      <p:sp>
        <p:nvSpPr>
          <p:cNvPr id="207" name="Google Shape;207;p36"/>
          <p:cNvSpPr txBox="1"/>
          <p:nvPr>
            <p:ph idx="1" type="body"/>
          </p:nvPr>
        </p:nvSpPr>
        <p:spPr>
          <a:xfrm>
            <a:off x="311700" y="696600"/>
            <a:ext cx="8520600" cy="3872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Versioning:</a:t>
            </a:r>
            <a:r>
              <a:rPr lang="en"/>
              <a:t> Everything from raw data, processed datasets, feature engineering scripts, to models should be versioned, ensuring reproducibility.</a:t>
            </a:r>
            <a:endParaRPr/>
          </a:p>
          <a:p>
            <a:pPr indent="0" lvl="0" marL="0" rtl="0" algn="l">
              <a:spcBef>
                <a:spcPts val="1200"/>
              </a:spcBef>
              <a:spcAft>
                <a:spcPts val="0"/>
              </a:spcAft>
              <a:buNone/>
            </a:pPr>
            <a:r>
              <a:rPr b="1" lang="en"/>
              <a:t>Automated Testing: </a:t>
            </a:r>
            <a:r>
              <a:rPr lang="en"/>
              <a:t>Before deploying, models should be tested for their performance, robustness, and fairness.</a:t>
            </a:r>
            <a:endParaRPr/>
          </a:p>
          <a:p>
            <a:pPr indent="0" lvl="0" marL="0" rtl="0" algn="l">
              <a:spcBef>
                <a:spcPts val="1200"/>
              </a:spcBef>
              <a:spcAft>
                <a:spcPts val="0"/>
              </a:spcAft>
              <a:buNone/>
            </a:pPr>
            <a:r>
              <a:rPr b="1" lang="en"/>
              <a:t>Continuous Integration and Continuous Delivery (CI/CD) for ML</a:t>
            </a:r>
            <a:r>
              <a:rPr lang="en"/>
              <a:t>: Automate the building, testing, and deployment processes for ML models, similar to software deployment.</a:t>
            </a:r>
            <a:endParaRPr/>
          </a:p>
          <a:p>
            <a:pPr indent="0" lvl="0" marL="0" rtl="0" algn="l">
              <a:spcBef>
                <a:spcPts val="1200"/>
              </a:spcBef>
              <a:spcAft>
                <a:spcPts val="0"/>
              </a:spcAft>
              <a:buNone/>
            </a:pPr>
            <a:r>
              <a:rPr b="1" lang="en"/>
              <a:t>Monitoring and Logging: </a:t>
            </a:r>
            <a:r>
              <a:rPr lang="en"/>
              <a:t>Continuous monitoring of model performance in production, detecting data drift, model decay, and logging predictions for audit purposes.</a:t>
            </a:r>
            <a:endParaRPr/>
          </a:p>
          <a:p>
            <a:pPr indent="0" lvl="0" marL="0" rtl="0" algn="l">
              <a:spcBef>
                <a:spcPts val="1200"/>
              </a:spcBef>
              <a:spcAft>
                <a:spcPts val="0"/>
              </a:spcAft>
              <a:buNone/>
            </a:pPr>
            <a:r>
              <a:rPr b="1" lang="en"/>
              <a:t>Model Governance and Auditability: </a:t>
            </a:r>
            <a:r>
              <a:rPr lang="en"/>
              <a:t>Ensuring that models meet regulatory requirements, have proper documentation, and can be audited.</a:t>
            </a:r>
            <a:endParaRPr/>
          </a:p>
          <a:p>
            <a:pPr indent="0" lvl="0" marL="0" rtl="0" algn="l">
              <a:spcBef>
                <a:spcPts val="1200"/>
              </a:spcBef>
              <a:spcAft>
                <a:spcPts val="1200"/>
              </a:spcAft>
              <a:buNone/>
            </a:pPr>
            <a:r>
              <a:rPr b="1" lang="en"/>
              <a:t>Collaboration and Communication: </a:t>
            </a:r>
            <a:r>
              <a:rPr lang="en"/>
              <a:t>Promote a seamless collaboration environment where data scientists, ML engineers, and operations can work together effectively.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MLOps and how organizations should approach it from a tools and systems perspective:</a:t>
            </a:r>
            <a:endParaRPr sz="2000"/>
          </a:p>
        </p:txBody>
      </p:sp>
      <p:sp>
        <p:nvSpPr>
          <p:cNvPr id="213" name="Google Shape;21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Data Versioning Tools: </a:t>
            </a:r>
            <a:r>
              <a:rPr lang="en"/>
              <a:t>Tools like DVC (Data Version Control) help in versioning datasets and ML models similar to how Git versions code.</a:t>
            </a:r>
            <a:endParaRPr/>
          </a:p>
          <a:p>
            <a:pPr indent="-342900" lvl="0" marL="457200" rtl="0" algn="l">
              <a:spcBef>
                <a:spcPts val="0"/>
              </a:spcBef>
              <a:spcAft>
                <a:spcPts val="0"/>
              </a:spcAft>
              <a:buSzPts val="1800"/>
              <a:buChar char="●"/>
            </a:pPr>
            <a:r>
              <a:rPr b="1" lang="en"/>
              <a:t>Pipeline Orchestration: </a:t>
            </a:r>
            <a:r>
              <a:rPr lang="en"/>
              <a:t>Tools like Apache Airflow or Prefect can be used to automate ML workflows, ensuring that processes like data collection, preprocessing, and model training happen in a structured manner.</a:t>
            </a:r>
            <a:endParaRPr/>
          </a:p>
          <a:p>
            <a:pPr indent="-342900" lvl="0" marL="457200" rtl="0" algn="l">
              <a:spcBef>
                <a:spcPts val="0"/>
              </a:spcBef>
              <a:spcAft>
                <a:spcPts val="0"/>
              </a:spcAft>
              <a:buSzPts val="1800"/>
              <a:buChar char="●"/>
            </a:pPr>
            <a:r>
              <a:rPr b="1" lang="en"/>
              <a:t>Experiment Tracking: </a:t>
            </a:r>
            <a:r>
              <a:rPr lang="en"/>
              <a:t>Use tools like MLflow or TensorBoard to track and compare different model experiments.</a:t>
            </a:r>
            <a:endParaRPr/>
          </a:p>
          <a:p>
            <a:pPr indent="-342900" lvl="0" marL="457200" rtl="0" algn="l">
              <a:spcBef>
                <a:spcPts val="0"/>
              </a:spcBef>
              <a:spcAft>
                <a:spcPts val="0"/>
              </a:spcAft>
              <a:buSzPts val="1800"/>
              <a:buChar char="●"/>
            </a:pPr>
            <a:r>
              <a:rPr b="1" lang="en"/>
              <a:t>Automated Deployment: </a:t>
            </a:r>
            <a:r>
              <a:rPr lang="en"/>
              <a:t>Platforms like TFX (TensorFlow Extended) or tools like Seldon or Kubeflow can help in the seamless deployment of ML models.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MLOps and how organizations should approach it from a tools and systems perspective:</a:t>
            </a:r>
            <a:endParaRPr sz="2000"/>
          </a:p>
        </p:txBody>
      </p:sp>
      <p:sp>
        <p:nvSpPr>
          <p:cNvPr id="219" name="Google Shape;21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Model Monitoring:</a:t>
            </a:r>
            <a:r>
              <a:rPr lang="en"/>
              <a:t> Monitor models in production using tools like Prometheus, Grafana, or specialized solutions like ModelDB or Fiddler.</a:t>
            </a:r>
            <a:endParaRPr/>
          </a:p>
          <a:p>
            <a:pPr indent="-342900" lvl="0" marL="457200" rtl="0" algn="l">
              <a:spcBef>
                <a:spcPts val="0"/>
              </a:spcBef>
              <a:spcAft>
                <a:spcPts val="0"/>
              </a:spcAft>
              <a:buSzPts val="1800"/>
              <a:buChar char="●"/>
            </a:pPr>
            <a:r>
              <a:rPr b="1" lang="en"/>
              <a:t>Containerization and Orchestration: </a:t>
            </a:r>
            <a:r>
              <a:rPr lang="en"/>
              <a:t>Use Docker for containerizing ML models to ensure consistent environments. Kubernetes can be used to orchestrate these containers, ensuring scalability and reliability.</a:t>
            </a:r>
            <a:endParaRPr/>
          </a:p>
          <a:p>
            <a:pPr indent="-342900" lvl="0" marL="457200" rtl="0" algn="l">
              <a:spcBef>
                <a:spcPts val="0"/>
              </a:spcBef>
              <a:spcAft>
                <a:spcPts val="0"/>
              </a:spcAft>
              <a:buSzPts val="1800"/>
              <a:buChar char="●"/>
            </a:pPr>
            <a:r>
              <a:rPr b="1" lang="en"/>
              <a:t>Infrastructure as Code (IaC):</a:t>
            </a:r>
            <a:r>
              <a:rPr lang="en"/>
              <a:t> Use tools like Terraform or AWS CloudFormation to codify infrastructure requirements, making it easier to replicate ML environments.</a:t>
            </a:r>
            <a:endParaRPr/>
          </a:p>
          <a:p>
            <a:pPr indent="-342900" lvl="0" marL="457200" rtl="0" algn="l">
              <a:spcBef>
                <a:spcPts val="0"/>
              </a:spcBef>
              <a:spcAft>
                <a:spcPts val="0"/>
              </a:spcAft>
              <a:buSzPts val="1800"/>
              <a:buChar char="●"/>
            </a:pPr>
            <a:r>
              <a:rPr b="1" lang="en"/>
              <a:t>Collaboration Tools: </a:t>
            </a:r>
            <a:r>
              <a:rPr lang="en"/>
              <a:t>Platforms like Jupyter or tools like Git promote collaboration among team members, helping them share and review code, data, and models.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00"/>
              <a:t>MLOps and how organizations should approach it from a tools and systems perspective:</a:t>
            </a:r>
            <a:endParaRPr sz="2000"/>
          </a:p>
        </p:txBody>
      </p:sp>
      <p:sp>
        <p:nvSpPr>
          <p:cNvPr id="225" name="Google Shape;22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3377" lvl="0" marL="457200" rtl="0" algn="l">
              <a:lnSpc>
                <a:spcPct val="95000"/>
              </a:lnSpc>
              <a:spcBef>
                <a:spcPts val="0"/>
              </a:spcBef>
              <a:spcAft>
                <a:spcPts val="0"/>
              </a:spcAft>
              <a:buSzPts val="1965"/>
              <a:buChar char="●"/>
            </a:pPr>
            <a:r>
              <a:rPr b="1" lang="en" sz="1965"/>
              <a:t>Central Model Registry:</a:t>
            </a:r>
            <a:r>
              <a:rPr lang="en" sz="1965"/>
              <a:t> Maintain a central repository of models, their versions, and metadata, facilitating rollbacks, audits, and compliance.</a:t>
            </a:r>
            <a:endParaRPr sz="1965"/>
          </a:p>
          <a:p>
            <a:pPr indent="-353377" lvl="0" marL="457200" rtl="0" algn="l">
              <a:lnSpc>
                <a:spcPct val="95000"/>
              </a:lnSpc>
              <a:spcBef>
                <a:spcPts val="0"/>
              </a:spcBef>
              <a:spcAft>
                <a:spcPts val="0"/>
              </a:spcAft>
              <a:buSzPts val="1965"/>
              <a:buChar char="●"/>
            </a:pPr>
            <a:r>
              <a:rPr b="1" lang="en" sz="1965"/>
              <a:t>Feedback Loops: </a:t>
            </a:r>
            <a:r>
              <a:rPr lang="en" sz="1965"/>
              <a:t>Set up systems to obtain feedback on model predictions, which can be used for active learning or model retraining.</a:t>
            </a:r>
            <a:endParaRPr sz="1965"/>
          </a:p>
          <a:p>
            <a:pPr indent="0" lvl="0" marL="0" rtl="0" algn="l">
              <a:lnSpc>
                <a:spcPct val="95000"/>
              </a:lnSpc>
              <a:spcBef>
                <a:spcPts val="1200"/>
              </a:spcBef>
              <a:spcAft>
                <a:spcPts val="0"/>
              </a:spcAft>
              <a:buSzPts val="1018"/>
              <a:buNone/>
            </a:pPr>
            <a:r>
              <a:rPr b="1" lang="en" sz="1965"/>
              <a:t>Conclusion:</a:t>
            </a:r>
            <a:r>
              <a:rPr lang="en" sz="1965"/>
              <a:t>It’s  not just about tools but also culture. It requires a cultural shift, where ML development is seen through the lens of software engineering principles, and where collaboration and automation are prioritized. By integrating these tools and systems and fostering the right culture, organizations can achieve faster, more reliable, and more accountable ML deployments.</a:t>
            </a:r>
            <a:endParaRPr sz="1965"/>
          </a:p>
          <a:p>
            <a:pPr indent="0" lvl="0" marL="0" rtl="0" algn="l">
              <a:lnSpc>
                <a:spcPct val="95000"/>
              </a:lnSpc>
              <a:spcBef>
                <a:spcPts val="1200"/>
              </a:spcBef>
              <a:spcAft>
                <a:spcPts val="0"/>
              </a:spcAft>
              <a:buSzPts val="1018"/>
              <a:buNone/>
            </a:pPr>
            <a:r>
              <a:t/>
            </a:r>
            <a:endParaRPr sz="1965"/>
          </a:p>
          <a:p>
            <a:pPr indent="0" lvl="0" marL="0" rtl="0" algn="l">
              <a:lnSpc>
                <a:spcPct val="95000"/>
              </a:lnSpc>
              <a:spcBef>
                <a:spcPts val="1200"/>
              </a:spcBef>
              <a:spcAft>
                <a:spcPts val="1200"/>
              </a:spcAft>
              <a:buSzPts val="1018"/>
              <a:buNone/>
            </a:pPr>
            <a:r>
              <a:t/>
            </a:r>
            <a:endParaRPr sz="1965"/>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1" name="Google Shape;23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40"/>
          <p:cNvPicPr preferRelativeResize="0"/>
          <p:nvPr/>
        </p:nvPicPr>
        <p:blipFill>
          <a:blip r:embed="rId3">
            <a:alphaModFix/>
          </a:blip>
          <a:stretch>
            <a:fillRect/>
          </a:stretch>
        </p:blipFill>
        <p:spPr>
          <a:xfrm>
            <a:off x="401575" y="158675"/>
            <a:ext cx="8253527" cy="477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8" name="Google Shape;23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41"/>
          <p:cNvPicPr preferRelativeResize="0"/>
          <p:nvPr/>
        </p:nvPicPr>
        <p:blipFill>
          <a:blip r:embed="rId3">
            <a:alphaModFix/>
          </a:blip>
          <a:stretch>
            <a:fillRect/>
          </a:stretch>
        </p:blipFill>
        <p:spPr>
          <a:xfrm>
            <a:off x="239250" y="154025"/>
            <a:ext cx="8520602" cy="4681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Data Lake?</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A Data Lake is like a big storage pool where businesses can pour in all their raw data. This data can be in any format, like documents, videos, databases, or spreadsheets.</a:t>
            </a:r>
            <a:endParaRPr sz="2500"/>
          </a:p>
          <a:p>
            <a:pPr indent="0" lvl="0" marL="457200" rtl="0" algn="l">
              <a:spcBef>
                <a:spcPts val="1200"/>
              </a:spcBef>
              <a:spcAft>
                <a:spcPts val="0"/>
              </a:spcAft>
              <a:buNone/>
            </a:pPr>
            <a:r>
              <a:t/>
            </a:r>
            <a:endParaRPr sz="2500"/>
          </a:p>
          <a:p>
            <a:pPr indent="-387350" lvl="0" marL="457200" rtl="0" algn="l">
              <a:spcBef>
                <a:spcPts val="1200"/>
              </a:spcBef>
              <a:spcAft>
                <a:spcPts val="0"/>
              </a:spcAft>
              <a:buSzPts val="2500"/>
              <a:buChar char="●"/>
            </a:pPr>
            <a:r>
              <a:rPr lang="en" sz="2500"/>
              <a:t>A data lake is a centralized repository that allows you to store all your structured and unstructured data at any scale.</a:t>
            </a:r>
            <a:endParaRPr sz="2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5" name="Google Shape;24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42"/>
          <p:cNvPicPr preferRelativeResize="0"/>
          <p:nvPr/>
        </p:nvPicPr>
        <p:blipFill>
          <a:blip r:embed="rId3">
            <a:alphaModFix/>
          </a:blip>
          <a:stretch>
            <a:fillRect/>
          </a:stretch>
        </p:blipFill>
        <p:spPr>
          <a:xfrm>
            <a:off x="311700" y="247775"/>
            <a:ext cx="8108273" cy="4553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 name="Google Shape;25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43"/>
          <p:cNvPicPr preferRelativeResize="0"/>
          <p:nvPr/>
        </p:nvPicPr>
        <p:blipFill>
          <a:blip r:embed="rId3">
            <a:alphaModFix/>
          </a:blip>
          <a:stretch>
            <a:fillRect/>
          </a:stretch>
        </p:blipFill>
        <p:spPr>
          <a:xfrm>
            <a:off x="311700" y="162325"/>
            <a:ext cx="8223775" cy="4904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9" name="Google Shape;25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44"/>
          <p:cNvPicPr preferRelativeResize="0"/>
          <p:nvPr/>
        </p:nvPicPr>
        <p:blipFill>
          <a:blip r:embed="rId3">
            <a:alphaModFix/>
          </a:blip>
          <a:stretch>
            <a:fillRect/>
          </a:stretch>
        </p:blipFill>
        <p:spPr>
          <a:xfrm>
            <a:off x="311700" y="109675"/>
            <a:ext cx="7770949" cy="4786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6" name="Google Shape;26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45"/>
          <p:cNvPicPr preferRelativeResize="0"/>
          <p:nvPr/>
        </p:nvPicPr>
        <p:blipFill>
          <a:blip r:embed="rId3">
            <a:alphaModFix/>
          </a:blip>
          <a:stretch>
            <a:fillRect/>
          </a:stretch>
        </p:blipFill>
        <p:spPr>
          <a:xfrm>
            <a:off x="182875" y="205050"/>
            <a:ext cx="8608927" cy="4716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3" name="Google Shape;27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4" name="Google Shape;274;p46"/>
          <p:cNvPicPr preferRelativeResize="0"/>
          <p:nvPr/>
        </p:nvPicPr>
        <p:blipFill>
          <a:blip r:embed="rId3">
            <a:alphaModFix/>
          </a:blip>
          <a:stretch>
            <a:fillRect/>
          </a:stretch>
        </p:blipFill>
        <p:spPr>
          <a:xfrm>
            <a:off x="311700" y="217875"/>
            <a:ext cx="8099727" cy="4707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0" name="Google Shape;28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1" name="Google Shape;281;p47"/>
          <p:cNvPicPr preferRelativeResize="0"/>
          <p:nvPr/>
        </p:nvPicPr>
        <p:blipFill>
          <a:blip r:embed="rId3">
            <a:alphaModFix/>
          </a:blip>
          <a:stretch>
            <a:fillRect/>
          </a:stretch>
        </p:blipFill>
        <p:spPr>
          <a:xfrm>
            <a:off x="179425" y="393025"/>
            <a:ext cx="8652877" cy="43830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Database &amp; Python ETL</a:t>
            </a:r>
            <a:endParaRPr/>
          </a:p>
        </p:txBody>
      </p:sp>
      <p:sp>
        <p:nvSpPr>
          <p:cNvPr id="287" name="Google Shape;28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Selection of Database: </a:t>
            </a:r>
            <a:r>
              <a:rPr lang="en"/>
              <a:t>SQLite </a:t>
            </a:r>
            <a:endParaRPr/>
          </a:p>
          <a:p>
            <a:pPr indent="0" lvl="0" marL="0" rtl="0" algn="l">
              <a:spcBef>
                <a:spcPts val="1200"/>
              </a:spcBef>
              <a:spcAft>
                <a:spcPts val="0"/>
              </a:spcAft>
              <a:buNone/>
            </a:pPr>
            <a:r>
              <a:rPr lang="en"/>
              <a:t>SQLite is a lightweight, serverless, and self-contained SQL database engine. It's great for local development and prototyping.</a:t>
            </a:r>
            <a:endParaRPr/>
          </a:p>
          <a:p>
            <a:pPr indent="0" lvl="0" marL="0" rtl="0" algn="l">
              <a:spcBef>
                <a:spcPts val="1200"/>
              </a:spcBef>
              <a:spcAft>
                <a:spcPts val="0"/>
              </a:spcAft>
              <a:buNone/>
            </a:pPr>
            <a:r>
              <a:rPr b="1" lang="en"/>
              <a:t>ETL:</a:t>
            </a:r>
            <a:endParaRPr b="1"/>
          </a:p>
          <a:p>
            <a:pPr indent="0" lvl="0" marL="0" rtl="0" algn="l">
              <a:spcBef>
                <a:spcPts val="1200"/>
              </a:spcBef>
              <a:spcAft>
                <a:spcPts val="0"/>
              </a:spcAft>
              <a:buNone/>
            </a:pPr>
            <a:r>
              <a:rPr b="1" lang="en"/>
              <a:t>Extract: </a:t>
            </a:r>
            <a:r>
              <a:rPr lang="en"/>
              <a:t>Load the data from the provided Excel file.</a:t>
            </a:r>
            <a:endParaRPr/>
          </a:p>
          <a:p>
            <a:pPr indent="0" lvl="0" marL="0" rtl="0" algn="l">
              <a:spcBef>
                <a:spcPts val="1200"/>
              </a:spcBef>
              <a:spcAft>
                <a:spcPts val="0"/>
              </a:spcAft>
              <a:buNone/>
            </a:pPr>
            <a:r>
              <a:rPr b="1" lang="en"/>
              <a:t>Transform:</a:t>
            </a:r>
            <a:r>
              <a:rPr lang="en"/>
              <a:t> Create one or two new fields and apply transformations where needed.</a:t>
            </a:r>
            <a:endParaRPr/>
          </a:p>
          <a:p>
            <a:pPr indent="0" lvl="0" marL="0" rtl="0" algn="l">
              <a:spcBef>
                <a:spcPts val="1200"/>
              </a:spcBef>
              <a:spcAft>
                <a:spcPts val="1200"/>
              </a:spcAft>
              <a:buNone/>
            </a:pPr>
            <a:r>
              <a:rPr b="1" lang="en"/>
              <a:t>Load:</a:t>
            </a:r>
            <a:r>
              <a:rPr lang="en"/>
              <a:t> Insert the transformed data into the SQLite database.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3" name="Google Shape;29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49"/>
          <p:cNvPicPr preferRelativeResize="0"/>
          <p:nvPr/>
        </p:nvPicPr>
        <p:blipFill>
          <a:blip r:embed="rId3">
            <a:alphaModFix/>
          </a:blip>
          <a:stretch>
            <a:fillRect/>
          </a:stretch>
        </p:blipFill>
        <p:spPr>
          <a:xfrm>
            <a:off x="350300" y="401575"/>
            <a:ext cx="8441498" cy="42292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Examine the Dataset</a:t>
            </a:r>
            <a:endParaRPr/>
          </a:p>
        </p:txBody>
      </p:sp>
      <p:sp>
        <p:nvSpPr>
          <p:cNvPr id="300" name="Google Shape;30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dataset contains the following columns:</a:t>
            </a:r>
            <a:endParaRPr/>
          </a:p>
          <a:p>
            <a:pPr indent="0" lvl="0" marL="0" rtl="0" algn="l">
              <a:spcBef>
                <a:spcPts val="1200"/>
              </a:spcBef>
              <a:spcAft>
                <a:spcPts val="0"/>
              </a:spcAft>
              <a:buNone/>
            </a:pPr>
            <a:r>
              <a:rPr b="1" lang="en"/>
              <a:t>id:</a:t>
            </a:r>
            <a:r>
              <a:rPr lang="en"/>
              <a:t> A unique identifier for each entry.</a:t>
            </a:r>
            <a:endParaRPr/>
          </a:p>
          <a:p>
            <a:pPr indent="0" lvl="0" marL="0" rtl="0" algn="l">
              <a:spcBef>
                <a:spcPts val="1200"/>
              </a:spcBef>
              <a:spcAft>
                <a:spcPts val="0"/>
              </a:spcAft>
              <a:buNone/>
            </a:pPr>
            <a:r>
              <a:rPr b="1" lang="en"/>
              <a:t>first_name:</a:t>
            </a:r>
            <a:r>
              <a:rPr lang="en"/>
              <a:t> First name of the person.</a:t>
            </a:r>
            <a:endParaRPr/>
          </a:p>
          <a:p>
            <a:pPr indent="0" lvl="0" marL="0" rtl="0" algn="l">
              <a:spcBef>
                <a:spcPts val="1200"/>
              </a:spcBef>
              <a:spcAft>
                <a:spcPts val="0"/>
              </a:spcAft>
              <a:buNone/>
            </a:pPr>
            <a:r>
              <a:rPr b="1" lang="en"/>
              <a:t>last_name:</a:t>
            </a:r>
            <a:r>
              <a:rPr lang="en"/>
              <a:t> Last name of the person.</a:t>
            </a:r>
            <a:endParaRPr/>
          </a:p>
          <a:p>
            <a:pPr indent="0" lvl="0" marL="0" rtl="0" algn="l">
              <a:spcBef>
                <a:spcPts val="1200"/>
              </a:spcBef>
              <a:spcAft>
                <a:spcPts val="0"/>
              </a:spcAft>
              <a:buNone/>
            </a:pPr>
            <a:r>
              <a:rPr b="1" lang="en"/>
              <a:t>email:</a:t>
            </a:r>
            <a:r>
              <a:rPr lang="en"/>
              <a:t> Email address of the person.</a:t>
            </a:r>
            <a:endParaRPr/>
          </a:p>
          <a:p>
            <a:pPr indent="0" lvl="0" marL="0" rtl="0" algn="l">
              <a:spcBef>
                <a:spcPts val="1200"/>
              </a:spcBef>
              <a:spcAft>
                <a:spcPts val="0"/>
              </a:spcAft>
              <a:buNone/>
            </a:pPr>
            <a:r>
              <a:rPr b="1" lang="en"/>
              <a:t>gender: </a:t>
            </a:r>
            <a:r>
              <a:rPr lang="en"/>
              <a:t>Gender of the person.</a:t>
            </a:r>
            <a:endParaRPr/>
          </a:p>
          <a:p>
            <a:pPr indent="0" lvl="0" marL="0" rtl="0" algn="l">
              <a:spcBef>
                <a:spcPts val="1200"/>
              </a:spcBef>
              <a:spcAft>
                <a:spcPts val="1200"/>
              </a:spcAft>
              <a:buNone/>
            </a:pPr>
            <a:r>
              <a:rPr b="1" lang="en"/>
              <a:t>ip_address:</a:t>
            </a:r>
            <a:r>
              <a:rPr lang="en"/>
              <a:t> IP address associated with the person.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6" name="Google Shape;306;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51"/>
          <p:cNvPicPr preferRelativeResize="0"/>
          <p:nvPr/>
        </p:nvPicPr>
        <p:blipFill>
          <a:blip r:embed="rId3">
            <a:alphaModFix/>
          </a:blip>
          <a:stretch>
            <a:fillRect/>
          </a:stretch>
        </p:blipFill>
        <p:spPr>
          <a:xfrm>
            <a:off x="311700" y="445025"/>
            <a:ext cx="7252852" cy="440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Structured Data</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350325" y="1152475"/>
            <a:ext cx="6954798" cy="3623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243350" y="231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Stats:</a:t>
            </a:r>
            <a:endParaRPr/>
          </a:p>
        </p:txBody>
      </p:sp>
      <p:sp>
        <p:nvSpPr>
          <p:cNvPr id="313" name="Google Shape;313;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314" name="Google Shape;314;p52"/>
          <p:cNvPicPr preferRelativeResize="0"/>
          <p:nvPr/>
        </p:nvPicPr>
        <p:blipFill>
          <a:blip r:embed="rId3">
            <a:alphaModFix/>
          </a:blip>
          <a:stretch>
            <a:fillRect/>
          </a:stretch>
        </p:blipFill>
        <p:spPr>
          <a:xfrm>
            <a:off x="572550" y="931275"/>
            <a:ext cx="4564201" cy="39559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251900" y="171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Walk through the Code</a:t>
            </a:r>
            <a:endParaRPr/>
          </a:p>
        </p:txBody>
      </p:sp>
      <p:sp>
        <p:nvSpPr>
          <p:cNvPr id="320" name="Google Shape;320;p53"/>
          <p:cNvSpPr txBox="1"/>
          <p:nvPr>
            <p:ph idx="1" type="body"/>
          </p:nvPr>
        </p:nvSpPr>
        <p:spPr>
          <a:xfrm>
            <a:off x="251900" y="744300"/>
            <a:ext cx="8520600" cy="39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Extract: </a:t>
            </a:r>
            <a:r>
              <a:rPr lang="en"/>
              <a:t>Read the data from the provided Excel file using pandas</a:t>
            </a:r>
            <a:endParaRPr/>
          </a:p>
        </p:txBody>
      </p:sp>
      <p:pic>
        <p:nvPicPr>
          <p:cNvPr id="321" name="Google Shape;321;p53"/>
          <p:cNvPicPr preferRelativeResize="0"/>
          <p:nvPr/>
        </p:nvPicPr>
        <p:blipFill>
          <a:blip r:embed="rId3">
            <a:alphaModFix/>
          </a:blip>
          <a:stretch>
            <a:fillRect/>
          </a:stretch>
        </p:blipFill>
        <p:spPr>
          <a:xfrm>
            <a:off x="384475" y="1993399"/>
            <a:ext cx="8033275" cy="2036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Extract</a:t>
            </a:r>
            <a:endParaRPr/>
          </a:p>
        </p:txBody>
      </p:sp>
      <p:sp>
        <p:nvSpPr>
          <p:cNvPr id="327" name="Google Shape;32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Display the dataframe and check few records</a:t>
            </a:r>
            <a:endParaRPr/>
          </a:p>
          <a:p>
            <a:pPr indent="0" lvl="0" marL="0" rtl="0" algn="l">
              <a:spcBef>
                <a:spcPts val="1200"/>
              </a:spcBef>
              <a:spcAft>
                <a:spcPts val="1200"/>
              </a:spcAft>
              <a:buNone/>
            </a:pPr>
            <a:r>
              <a:t/>
            </a:r>
            <a:endParaRPr/>
          </a:p>
        </p:txBody>
      </p:sp>
      <p:pic>
        <p:nvPicPr>
          <p:cNvPr id="328" name="Google Shape;328;p54"/>
          <p:cNvPicPr preferRelativeResize="0"/>
          <p:nvPr/>
        </p:nvPicPr>
        <p:blipFill>
          <a:blip r:embed="rId3">
            <a:alphaModFix/>
          </a:blip>
          <a:stretch>
            <a:fillRect/>
          </a:stretch>
        </p:blipFill>
        <p:spPr>
          <a:xfrm>
            <a:off x="367100" y="1982225"/>
            <a:ext cx="8414224" cy="2151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Transformations Applied</a:t>
            </a:r>
            <a:endParaRPr/>
          </a:p>
        </p:txBody>
      </p:sp>
      <p:sp>
        <p:nvSpPr>
          <p:cNvPr id="334" name="Google Shape;334;p55"/>
          <p:cNvSpPr txBox="1"/>
          <p:nvPr>
            <p:ph idx="1" type="body"/>
          </p:nvPr>
        </p:nvSpPr>
        <p:spPr>
          <a:xfrm>
            <a:off x="311700" y="1169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Full Name: </a:t>
            </a:r>
            <a:r>
              <a:rPr lang="en"/>
              <a:t>We can combine the first_name and last_name columns to create a full_name column.</a:t>
            </a:r>
            <a:endParaRPr/>
          </a:p>
          <a:p>
            <a:pPr indent="0" lvl="0" marL="0" rtl="0" algn="l">
              <a:spcBef>
                <a:spcPts val="1200"/>
              </a:spcBef>
              <a:spcAft>
                <a:spcPts val="0"/>
              </a:spcAft>
              <a:buNone/>
            </a:pPr>
            <a:r>
              <a:rPr b="1" lang="en"/>
              <a:t>data['full_name'] = data['first_name'] + " " + data['last_name']</a:t>
            </a:r>
            <a:endParaRPr b="1"/>
          </a:p>
          <a:p>
            <a:pPr indent="0" lvl="0" marL="0" rtl="0" algn="l">
              <a:spcBef>
                <a:spcPts val="1200"/>
              </a:spcBef>
              <a:spcAft>
                <a:spcPts val="0"/>
              </a:spcAft>
              <a:buNone/>
            </a:pPr>
            <a:r>
              <a:rPr b="1" lang="en"/>
              <a:t>Domain of Email:</a:t>
            </a:r>
            <a:r>
              <a:rPr lang="en"/>
              <a:t> We can extract the domain from the email column to understand which email service providers are most popular.</a:t>
            </a:r>
            <a:endParaRPr/>
          </a:p>
          <a:p>
            <a:pPr indent="0" lvl="0" marL="0" rtl="0" algn="l">
              <a:spcBef>
                <a:spcPts val="1200"/>
              </a:spcBef>
              <a:spcAft>
                <a:spcPts val="1200"/>
              </a:spcAft>
              <a:buNone/>
            </a:pPr>
            <a:r>
              <a:rPr lang="en"/>
              <a:t>data['email_domain'] = data['email'].str.split('@').str[1]</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Transformations</a:t>
            </a:r>
            <a:endParaRPr/>
          </a:p>
        </p:txBody>
      </p:sp>
      <p:sp>
        <p:nvSpPr>
          <p:cNvPr id="340" name="Google Shape;340;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1" name="Google Shape;341;p56"/>
          <p:cNvPicPr preferRelativeResize="0"/>
          <p:nvPr/>
        </p:nvPicPr>
        <p:blipFill>
          <a:blip r:embed="rId3">
            <a:alphaModFix/>
          </a:blip>
          <a:stretch>
            <a:fillRect/>
          </a:stretch>
        </p:blipFill>
        <p:spPr>
          <a:xfrm>
            <a:off x="311700" y="1794850"/>
            <a:ext cx="8369024" cy="2170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Transformations</a:t>
            </a:r>
            <a:endParaRPr/>
          </a:p>
        </p:txBody>
      </p:sp>
      <p:sp>
        <p:nvSpPr>
          <p:cNvPr id="347" name="Google Shape;347;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Full Name and Email Domain are added</a:t>
            </a:r>
            <a:endParaRPr/>
          </a:p>
        </p:txBody>
      </p:sp>
      <p:pic>
        <p:nvPicPr>
          <p:cNvPr id="348" name="Google Shape;348;p57"/>
          <p:cNvPicPr preferRelativeResize="0"/>
          <p:nvPr/>
        </p:nvPicPr>
        <p:blipFill>
          <a:blip r:embed="rId3">
            <a:alphaModFix/>
          </a:blip>
          <a:stretch>
            <a:fillRect/>
          </a:stretch>
        </p:blipFill>
        <p:spPr>
          <a:xfrm>
            <a:off x="349038" y="2088625"/>
            <a:ext cx="8445926" cy="1804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a:t>
            </a:r>
            <a:endParaRPr/>
          </a:p>
        </p:txBody>
      </p:sp>
      <p:sp>
        <p:nvSpPr>
          <p:cNvPr id="354" name="Google Shape;35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load the transformed data into SQLite database table.</a:t>
            </a:r>
            <a:endParaRPr/>
          </a:p>
          <a:p>
            <a:pPr indent="0" lvl="0" marL="0" rtl="0" algn="l">
              <a:spcBef>
                <a:spcPts val="1200"/>
              </a:spcBef>
              <a:spcAft>
                <a:spcPts val="1200"/>
              </a:spcAft>
              <a:buNone/>
            </a:pPr>
            <a:r>
              <a:t/>
            </a:r>
            <a:endParaRPr/>
          </a:p>
        </p:txBody>
      </p:sp>
      <p:pic>
        <p:nvPicPr>
          <p:cNvPr id="355" name="Google Shape;355;p58"/>
          <p:cNvPicPr preferRelativeResize="0"/>
          <p:nvPr/>
        </p:nvPicPr>
        <p:blipFill>
          <a:blip r:embed="rId3">
            <a:alphaModFix/>
          </a:blip>
          <a:stretch>
            <a:fillRect/>
          </a:stretch>
        </p:blipFill>
        <p:spPr>
          <a:xfrm>
            <a:off x="311700" y="1896775"/>
            <a:ext cx="8394649" cy="2955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a:t>
            </a:r>
            <a:endParaRPr/>
          </a:p>
        </p:txBody>
      </p:sp>
      <p:sp>
        <p:nvSpPr>
          <p:cNvPr id="361" name="Google Shape;361;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Query the table and see the output</a:t>
            </a:r>
            <a:endParaRPr/>
          </a:p>
          <a:p>
            <a:pPr indent="0" lvl="0" marL="0" rtl="0" algn="l">
              <a:spcBef>
                <a:spcPts val="1200"/>
              </a:spcBef>
              <a:spcAft>
                <a:spcPts val="1200"/>
              </a:spcAft>
              <a:buNone/>
            </a:pPr>
            <a:r>
              <a:t/>
            </a:r>
            <a:endParaRPr/>
          </a:p>
        </p:txBody>
      </p:sp>
      <p:pic>
        <p:nvPicPr>
          <p:cNvPr id="362" name="Google Shape;362;p59"/>
          <p:cNvPicPr preferRelativeResize="0"/>
          <p:nvPr/>
        </p:nvPicPr>
        <p:blipFill>
          <a:blip r:embed="rId3">
            <a:alphaModFix/>
          </a:blip>
          <a:stretch>
            <a:fillRect/>
          </a:stretch>
        </p:blipFill>
        <p:spPr>
          <a:xfrm>
            <a:off x="311700" y="2038625"/>
            <a:ext cx="8317752" cy="222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209175" y="16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 Data</a:t>
            </a:r>
            <a:endParaRPr/>
          </a:p>
        </p:txBody>
      </p:sp>
      <p:sp>
        <p:nvSpPr>
          <p:cNvPr id="368" name="Google Shape;368;p60"/>
          <p:cNvSpPr txBox="1"/>
          <p:nvPr>
            <p:ph idx="1" type="body"/>
          </p:nvPr>
        </p:nvSpPr>
        <p:spPr>
          <a:xfrm>
            <a:off x="311700" y="674975"/>
            <a:ext cx="8520600" cy="4289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a:t>SQLite3 Import:</a:t>
            </a:r>
            <a:endParaRPr b="1"/>
          </a:p>
          <a:p>
            <a:pPr indent="0" lvl="0" marL="0" rtl="0" algn="l">
              <a:spcBef>
                <a:spcPts val="1200"/>
              </a:spcBef>
              <a:spcAft>
                <a:spcPts val="0"/>
              </a:spcAft>
              <a:buNone/>
            </a:pPr>
            <a:r>
              <a:rPr lang="en"/>
              <a:t>The sqlite3 library is imported, which allows for interaction with SQLite databases in Python.</a:t>
            </a:r>
            <a:endParaRPr/>
          </a:p>
          <a:p>
            <a:pPr indent="0" lvl="0" marL="0" rtl="0" algn="l">
              <a:spcBef>
                <a:spcPts val="1200"/>
              </a:spcBef>
              <a:spcAft>
                <a:spcPts val="0"/>
              </a:spcAft>
              <a:buNone/>
            </a:pPr>
            <a:r>
              <a:rPr b="1" lang="en"/>
              <a:t>Database Creation:</a:t>
            </a:r>
            <a:endParaRPr b="1"/>
          </a:p>
          <a:p>
            <a:pPr indent="0" lvl="0" marL="0" rtl="0" algn="l">
              <a:spcBef>
                <a:spcPts val="1200"/>
              </a:spcBef>
              <a:spcAft>
                <a:spcPts val="0"/>
              </a:spcAft>
              <a:buNone/>
            </a:pPr>
            <a:r>
              <a:rPr lang="en"/>
              <a:t>An SQLite database is created in memory. This means the database is temporary and will be discarded once the connection is closed.</a:t>
            </a:r>
            <a:endParaRPr/>
          </a:p>
          <a:p>
            <a:pPr indent="0" lvl="0" marL="0" rtl="0" algn="l">
              <a:spcBef>
                <a:spcPts val="1200"/>
              </a:spcBef>
              <a:spcAft>
                <a:spcPts val="0"/>
              </a:spcAft>
              <a:buNone/>
            </a:pPr>
            <a:r>
              <a:rPr lang="en"/>
              <a:t>A cursor object (cursor) is created, which will be used to execute SQL commands.</a:t>
            </a:r>
            <a:endParaRPr/>
          </a:p>
          <a:p>
            <a:pPr indent="0" lvl="0" marL="0" rtl="0" algn="l">
              <a:spcBef>
                <a:spcPts val="1200"/>
              </a:spcBef>
              <a:spcAft>
                <a:spcPts val="0"/>
              </a:spcAft>
              <a:buNone/>
            </a:pPr>
            <a:r>
              <a:rPr b="1" lang="en"/>
              <a:t>Data Loading:</a:t>
            </a:r>
            <a:endParaRPr b="1"/>
          </a:p>
          <a:p>
            <a:pPr indent="0" lvl="0" marL="0" rtl="0" algn="l">
              <a:spcBef>
                <a:spcPts val="1200"/>
              </a:spcBef>
              <a:spcAft>
                <a:spcPts val="0"/>
              </a:spcAft>
              <a:buNone/>
            </a:pPr>
            <a:r>
              <a:rPr lang="en"/>
              <a:t>The DataFrame data is loaded into the SQLite database.</a:t>
            </a:r>
            <a:endParaRPr/>
          </a:p>
          <a:p>
            <a:pPr indent="0" lvl="0" marL="0" rtl="0" algn="l">
              <a:spcBef>
                <a:spcPts val="1200"/>
              </a:spcBef>
              <a:spcAft>
                <a:spcPts val="0"/>
              </a:spcAft>
              <a:buNone/>
            </a:pPr>
            <a:r>
              <a:rPr lang="en"/>
              <a:t>A new table named users is created in the database to hold this data.</a:t>
            </a:r>
            <a:endParaRPr/>
          </a:p>
          <a:p>
            <a:pPr indent="0" lvl="0" marL="0" rtl="0" algn="l">
              <a:spcBef>
                <a:spcPts val="1200"/>
              </a:spcBef>
              <a:spcAft>
                <a:spcPts val="0"/>
              </a:spcAft>
              <a:buNone/>
            </a:pPr>
            <a:r>
              <a:rPr lang="en"/>
              <a:t>If a table named users already exists, it will be replaced with the new data. This is due to the if_exists='replace' parameter.</a:t>
            </a:r>
            <a:endParaRPr/>
          </a:p>
          <a:p>
            <a:pPr indent="0" lvl="0" marL="0" rtl="0" algn="l">
              <a:spcBef>
                <a:spcPts val="1200"/>
              </a:spcBef>
              <a:spcAft>
                <a:spcPts val="0"/>
              </a:spcAft>
              <a:buNone/>
            </a:pPr>
            <a:r>
              <a:rPr lang="en"/>
              <a:t>The index=False parameter ensures that the DataFrame's index is not saved as a separate column in the database.</a:t>
            </a:r>
            <a:endParaRPr/>
          </a:p>
          <a:p>
            <a:pPr indent="0" lvl="0" marL="0" rtl="0" algn="l">
              <a:spcBef>
                <a:spcPts val="1200"/>
              </a:spcBef>
              <a:spcAft>
                <a:spcPts val="0"/>
              </a:spcAft>
              <a:buNone/>
            </a:pPr>
            <a:r>
              <a:rPr b="1" lang="en"/>
              <a:t>Data Verification:</a:t>
            </a:r>
            <a:endParaRPr b="1"/>
          </a:p>
          <a:p>
            <a:pPr indent="0" lvl="0" marL="0" rtl="0" algn="l">
              <a:spcBef>
                <a:spcPts val="1200"/>
              </a:spcBef>
              <a:spcAft>
                <a:spcPts val="0"/>
              </a:spcAft>
              <a:buNone/>
            </a:pPr>
            <a:r>
              <a:rPr lang="en"/>
              <a:t>A SQL query is constructed to fetch the first five rows from the users table.</a:t>
            </a:r>
            <a:endParaRPr/>
          </a:p>
          <a:p>
            <a:pPr indent="0" lvl="0" marL="0" rtl="0" algn="l">
              <a:spcBef>
                <a:spcPts val="1200"/>
              </a:spcBef>
              <a:spcAft>
                <a:spcPts val="1200"/>
              </a:spcAft>
              <a:buNone/>
            </a:pPr>
            <a:r>
              <a:rPr lang="en"/>
              <a:t>The pd.read_sql function is used to execute this query, and the result is returned as a DataFrame.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Replicate</a:t>
            </a:r>
            <a:endParaRPr/>
          </a:p>
        </p:txBody>
      </p:sp>
      <p:sp>
        <p:nvSpPr>
          <p:cNvPr id="374" name="Google Shape;374;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1.Clone the Repository:</a:t>
            </a:r>
            <a:endParaRPr/>
          </a:p>
          <a:p>
            <a:pPr indent="0" lvl="0" marL="0" rtl="0" algn="l">
              <a:spcBef>
                <a:spcPts val="1200"/>
              </a:spcBef>
              <a:spcAft>
                <a:spcPts val="0"/>
              </a:spcAft>
              <a:buNone/>
            </a:pPr>
            <a:r>
              <a:rPr lang="en"/>
              <a:t>First, clone the GitHub repository containing the ETL script and associated files.</a:t>
            </a:r>
            <a:endParaRPr/>
          </a:p>
          <a:p>
            <a:pPr indent="0" lvl="0" marL="0" rtl="0" algn="l">
              <a:spcBef>
                <a:spcPts val="1200"/>
              </a:spcBef>
              <a:spcAft>
                <a:spcPts val="1200"/>
              </a:spcAft>
              <a:buNone/>
            </a:pPr>
            <a:r>
              <a:t/>
            </a:r>
            <a:endParaRPr/>
          </a:p>
        </p:txBody>
      </p:sp>
      <p:pic>
        <p:nvPicPr>
          <p:cNvPr id="375" name="Google Shape;375;p61"/>
          <p:cNvPicPr preferRelativeResize="0"/>
          <p:nvPr/>
        </p:nvPicPr>
        <p:blipFill>
          <a:blip r:embed="rId3">
            <a:alphaModFix/>
          </a:blip>
          <a:stretch>
            <a:fillRect/>
          </a:stretch>
        </p:blipFill>
        <p:spPr>
          <a:xfrm>
            <a:off x="504125" y="2336450"/>
            <a:ext cx="8219326" cy="115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Lake</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 name="Google Shape;86;p17"/>
          <p:cNvPicPr preferRelativeResize="0"/>
          <p:nvPr/>
        </p:nvPicPr>
        <p:blipFill>
          <a:blip r:embed="rId3">
            <a:alphaModFix/>
          </a:blip>
          <a:stretch>
            <a:fillRect/>
          </a:stretch>
        </p:blipFill>
        <p:spPr>
          <a:xfrm>
            <a:off x="351850" y="1027763"/>
            <a:ext cx="6534651" cy="3665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311700" y="10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Replicate</a:t>
            </a:r>
            <a:endParaRPr/>
          </a:p>
        </p:txBody>
      </p:sp>
      <p:sp>
        <p:nvSpPr>
          <p:cNvPr id="381" name="Google Shape;381;p62"/>
          <p:cNvSpPr txBox="1"/>
          <p:nvPr>
            <p:ph idx="1" type="body"/>
          </p:nvPr>
        </p:nvSpPr>
        <p:spPr>
          <a:xfrm>
            <a:off x="311700" y="615175"/>
            <a:ext cx="8520600" cy="3953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2.Docker File:</a:t>
            </a:r>
            <a:endParaRPr b="1"/>
          </a:p>
          <a:p>
            <a:pPr indent="0" lvl="0" marL="0" rtl="0" algn="l">
              <a:spcBef>
                <a:spcPts val="1200"/>
              </a:spcBef>
              <a:spcAft>
                <a:spcPts val="0"/>
              </a:spcAft>
              <a:buNone/>
            </a:pPr>
            <a:r>
              <a:rPr lang="en"/>
              <a:t># Use an official Python runtime as the base image</a:t>
            </a:r>
            <a:endParaRPr/>
          </a:p>
          <a:p>
            <a:pPr indent="0" lvl="0" marL="0" rtl="0" algn="l">
              <a:spcBef>
                <a:spcPts val="1200"/>
              </a:spcBef>
              <a:spcAft>
                <a:spcPts val="0"/>
              </a:spcAft>
              <a:buNone/>
            </a:pPr>
            <a:r>
              <a:rPr lang="en"/>
              <a:t>FROM python:3.9-slim</a:t>
            </a:r>
            <a:endParaRPr/>
          </a:p>
          <a:p>
            <a:pPr indent="0" lvl="0" marL="0" rtl="0" algn="l">
              <a:spcBef>
                <a:spcPts val="1200"/>
              </a:spcBef>
              <a:spcAft>
                <a:spcPts val="0"/>
              </a:spcAft>
              <a:buNone/>
            </a:pPr>
            <a:r>
              <a:rPr lang="en"/>
              <a:t># Set the working directory in the container to /app</a:t>
            </a:r>
            <a:endParaRPr/>
          </a:p>
          <a:p>
            <a:pPr indent="0" lvl="0" marL="0" rtl="0" algn="l">
              <a:spcBef>
                <a:spcPts val="1200"/>
              </a:spcBef>
              <a:spcAft>
                <a:spcPts val="0"/>
              </a:spcAft>
              <a:buNone/>
            </a:pPr>
            <a:r>
              <a:rPr lang="en"/>
              <a:t>WORKDIR /app</a:t>
            </a:r>
            <a:endParaRPr/>
          </a:p>
          <a:p>
            <a:pPr indent="0" lvl="0" marL="0" rtl="0" algn="l">
              <a:spcBef>
                <a:spcPts val="1200"/>
              </a:spcBef>
              <a:spcAft>
                <a:spcPts val="0"/>
              </a:spcAft>
              <a:buNone/>
            </a:pPr>
            <a:r>
              <a:rPr lang="en"/>
              <a:t># Copy the current directory contents into the container at /app</a:t>
            </a:r>
            <a:endParaRPr/>
          </a:p>
          <a:p>
            <a:pPr indent="0" lvl="0" marL="0" rtl="0" algn="l">
              <a:spcBef>
                <a:spcPts val="1200"/>
              </a:spcBef>
              <a:spcAft>
                <a:spcPts val="0"/>
              </a:spcAft>
              <a:buNone/>
            </a:pPr>
            <a:r>
              <a:rPr lang="en"/>
              <a:t>COPY . /app</a:t>
            </a:r>
            <a:endParaRPr/>
          </a:p>
          <a:p>
            <a:pPr indent="0" lvl="0" marL="0" rtl="0" algn="l">
              <a:spcBef>
                <a:spcPts val="1200"/>
              </a:spcBef>
              <a:spcAft>
                <a:spcPts val="0"/>
              </a:spcAft>
              <a:buNone/>
            </a:pPr>
            <a:r>
              <a:rPr lang="en"/>
              <a:t># Install required packages</a:t>
            </a:r>
            <a:endParaRPr/>
          </a:p>
          <a:p>
            <a:pPr indent="0" lvl="0" marL="0" rtl="0" algn="l">
              <a:spcBef>
                <a:spcPts val="1200"/>
              </a:spcBef>
              <a:spcAft>
                <a:spcPts val="0"/>
              </a:spcAft>
              <a:buNone/>
            </a:pPr>
            <a:r>
              <a:rPr lang="en"/>
              <a:t>RUN pip install --no-cache-dir -r requirements.txt</a:t>
            </a:r>
            <a:endParaRPr/>
          </a:p>
          <a:p>
            <a:pPr indent="0" lvl="0" marL="0" rtl="0" algn="l">
              <a:spcBef>
                <a:spcPts val="1200"/>
              </a:spcBef>
              <a:spcAft>
                <a:spcPts val="0"/>
              </a:spcAft>
              <a:buNone/>
            </a:pPr>
            <a:r>
              <a:rPr lang="en"/>
              <a:t># Run the ETL script when the container is started</a:t>
            </a:r>
            <a:endParaRPr/>
          </a:p>
          <a:p>
            <a:pPr indent="0" lvl="0" marL="0" rtl="0" algn="l">
              <a:spcBef>
                <a:spcPts val="1200"/>
              </a:spcBef>
              <a:spcAft>
                <a:spcPts val="1200"/>
              </a:spcAft>
              <a:buNone/>
            </a:pPr>
            <a:r>
              <a:rPr lang="en"/>
              <a:t>CMD ["python", "etl_script.py"]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Replicate</a:t>
            </a:r>
            <a:endParaRPr/>
          </a:p>
        </p:txBody>
      </p:sp>
      <p:sp>
        <p:nvSpPr>
          <p:cNvPr id="387" name="Google Shape;387;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3.requirements.txt</a:t>
            </a:r>
            <a:endParaRPr b="1"/>
          </a:p>
          <a:p>
            <a:pPr indent="0" lvl="0" marL="0" rtl="0" algn="l">
              <a:spcBef>
                <a:spcPts val="1200"/>
              </a:spcBef>
              <a:spcAft>
                <a:spcPts val="0"/>
              </a:spcAft>
              <a:buNone/>
            </a:pPr>
            <a:r>
              <a:rPr lang="en" sz="2600"/>
              <a:t>pandas</a:t>
            </a:r>
            <a:endParaRPr sz="2600"/>
          </a:p>
          <a:p>
            <a:pPr indent="0" lvl="0" marL="0" rtl="0" algn="l">
              <a:spcBef>
                <a:spcPts val="1200"/>
              </a:spcBef>
              <a:spcAft>
                <a:spcPts val="0"/>
              </a:spcAft>
              <a:buNone/>
            </a:pPr>
            <a:r>
              <a:rPr lang="en" sz="2600"/>
              <a:t>sqlite3</a:t>
            </a:r>
            <a:endParaRPr sz="2600"/>
          </a:p>
          <a:p>
            <a:pPr indent="0" lvl="0" marL="0" rtl="0" algn="l">
              <a:spcBef>
                <a:spcPts val="1200"/>
              </a:spcBef>
              <a:spcAft>
                <a:spcPts val="0"/>
              </a:spcAft>
              <a:buNone/>
            </a:pPr>
            <a:r>
              <a:rPr lang="en" sz="2600"/>
              <a:t>openpyxl</a:t>
            </a:r>
            <a:endParaRPr sz="2600"/>
          </a:p>
          <a:p>
            <a:pPr indent="0" lvl="0" marL="0" rtl="0" algn="l">
              <a:spcBef>
                <a:spcPts val="12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Replicate</a:t>
            </a:r>
            <a:endParaRPr/>
          </a:p>
        </p:txBody>
      </p:sp>
      <p:sp>
        <p:nvSpPr>
          <p:cNvPr id="393" name="Google Shape;393;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 and run:</a:t>
            </a:r>
            <a:endParaRPr/>
          </a:p>
          <a:p>
            <a:pPr indent="0" lvl="0" marL="0" rtl="0" algn="l">
              <a:spcBef>
                <a:spcPts val="1200"/>
              </a:spcBef>
              <a:spcAft>
                <a:spcPts val="0"/>
              </a:spcAft>
              <a:buNone/>
            </a:pPr>
            <a:r>
              <a:rPr lang="en"/>
              <a:t>docker build -t etl-image .</a:t>
            </a:r>
            <a:endParaRPr/>
          </a:p>
          <a:p>
            <a:pPr indent="0" lvl="0" marL="0" rtl="0" algn="l">
              <a:spcBef>
                <a:spcPts val="1200"/>
              </a:spcBef>
              <a:spcAft>
                <a:spcPts val="0"/>
              </a:spcAft>
              <a:buNone/>
            </a:pPr>
            <a:r>
              <a:rPr lang="en"/>
              <a:t>docker run etl-image</a:t>
            </a:r>
            <a:endParaRPr/>
          </a:p>
          <a:p>
            <a:pPr indent="0" lvl="0" marL="0" rtl="0" algn="l">
              <a:spcBef>
                <a:spcPts val="1200"/>
              </a:spcBef>
              <a:spcAft>
                <a:spcPts val="0"/>
              </a:spcAft>
              <a:buNone/>
            </a:pPr>
            <a:r>
              <a:rPr lang="en"/>
              <a:t>Once the container is running, the ETL script (etl_script.py) will automatically start processing the data. The script will extract data from the provided dataset, perform transformations, and load it into an SQLite database in memory.</a:t>
            </a:r>
            <a:endParaRPr/>
          </a:p>
          <a:p>
            <a:pPr indent="0" lvl="0" marL="0" rtl="0" algn="l">
              <a:spcBef>
                <a:spcPts val="120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Repository Link</a:t>
            </a:r>
            <a:endParaRPr/>
          </a:p>
        </p:txBody>
      </p:sp>
      <p:sp>
        <p:nvSpPr>
          <p:cNvPr id="399" name="Google Shape;399;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https://github.com/esenthil2018/Data_Engineering_2</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00" name="Google Shape;400;p65"/>
          <p:cNvPicPr preferRelativeResize="0"/>
          <p:nvPr/>
        </p:nvPicPr>
        <p:blipFill>
          <a:blip r:embed="rId4">
            <a:alphaModFix/>
          </a:blip>
          <a:stretch>
            <a:fillRect/>
          </a:stretch>
        </p:blipFill>
        <p:spPr>
          <a:xfrm>
            <a:off x="397150" y="1845500"/>
            <a:ext cx="8215225" cy="2769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Section:3-ML API</a:t>
            </a:r>
            <a:endParaRPr/>
          </a:p>
        </p:txBody>
      </p:sp>
      <p:sp>
        <p:nvSpPr>
          <p:cNvPr id="406" name="Google Shape;406;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 a cloud (AWS, Azure, GCP) or local environment (docker, kubernetes), deploy an ML model (ex. MNIST: https://paperswithcode.com/dataset/mnist, Fashion MNIST: https://github.com/zalandoresearch/fashion-mnist, or other) as an API endpoint. Please provide reproducible code with documentation for both deployment and usage.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2" name="Google Shape;412;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3" name="Google Shape;413;p67"/>
          <p:cNvPicPr preferRelativeResize="0"/>
          <p:nvPr/>
        </p:nvPicPr>
        <p:blipFill>
          <a:blip r:embed="rId3">
            <a:alphaModFix/>
          </a:blip>
          <a:stretch>
            <a:fillRect/>
          </a:stretch>
        </p:blipFill>
        <p:spPr>
          <a:xfrm>
            <a:off x="275950" y="307575"/>
            <a:ext cx="8456049" cy="44600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8"/>
          <p:cNvSpPr txBox="1"/>
          <p:nvPr>
            <p:ph type="title"/>
          </p:nvPr>
        </p:nvSpPr>
        <p:spPr>
          <a:xfrm>
            <a:off x="200625" y="180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Environment</a:t>
            </a:r>
            <a:endParaRPr/>
          </a:p>
        </p:txBody>
      </p:sp>
      <p:sp>
        <p:nvSpPr>
          <p:cNvPr id="419" name="Google Shape;419;p68"/>
          <p:cNvSpPr txBox="1"/>
          <p:nvPr>
            <p:ph idx="1" type="body"/>
          </p:nvPr>
        </p:nvSpPr>
        <p:spPr>
          <a:xfrm>
            <a:off x="311700" y="717700"/>
            <a:ext cx="8520600" cy="41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Step 1: Set Up the Environment</a:t>
            </a:r>
            <a:endParaRPr b="1" sz="2600"/>
          </a:p>
          <a:p>
            <a:pPr indent="0" lvl="0" marL="0" rtl="0" algn="l">
              <a:spcBef>
                <a:spcPts val="1200"/>
              </a:spcBef>
              <a:spcAft>
                <a:spcPts val="0"/>
              </a:spcAft>
              <a:buNone/>
            </a:pPr>
            <a:r>
              <a:rPr lang="en" sz="2600"/>
              <a:t>gcloud CLI tool installed: https://cloud.google.com/sdk/gcloud</a:t>
            </a:r>
            <a:endParaRPr sz="2600"/>
          </a:p>
          <a:p>
            <a:pPr indent="0" lvl="0" marL="0" rtl="0" algn="l">
              <a:spcBef>
                <a:spcPts val="1200"/>
              </a:spcBef>
              <a:spcAft>
                <a:spcPts val="0"/>
              </a:spcAft>
              <a:buNone/>
            </a:pPr>
            <a:r>
              <a:rPr lang="en" sz="2600"/>
              <a:t>kubectl installed: https://kubernetes.io/docs/tasks/tools/</a:t>
            </a:r>
            <a:endParaRPr sz="2600"/>
          </a:p>
          <a:p>
            <a:pPr indent="0" lvl="0" marL="0" rtl="0" algn="l">
              <a:spcBef>
                <a:spcPts val="1200"/>
              </a:spcBef>
              <a:spcAft>
                <a:spcPts val="0"/>
              </a:spcAft>
              <a:buNone/>
            </a:pPr>
            <a:r>
              <a:rPr lang="en" sz="2600"/>
              <a:t>A Google Cloud account and a GKE cluster running.</a:t>
            </a:r>
            <a:endParaRPr sz="2600"/>
          </a:p>
          <a:p>
            <a:pPr indent="0" lvl="0" marL="0" rtl="0" algn="l">
              <a:spcBef>
                <a:spcPts val="1200"/>
              </a:spcBef>
              <a:spcAft>
                <a:spcPts val="1200"/>
              </a:spcAft>
              <a:buNone/>
            </a:pPr>
            <a:r>
              <a:t/>
            </a:r>
            <a:endParaRPr sz="2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9"/>
          <p:cNvSpPr txBox="1"/>
          <p:nvPr>
            <p:ph type="title"/>
          </p:nvPr>
        </p:nvSpPr>
        <p:spPr>
          <a:xfrm>
            <a:off x="311700" y="20505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Libraries</a:t>
            </a:r>
            <a:endParaRPr/>
          </a:p>
        </p:txBody>
      </p:sp>
      <p:sp>
        <p:nvSpPr>
          <p:cNvPr id="425" name="Google Shape;425;p69"/>
          <p:cNvSpPr txBox="1"/>
          <p:nvPr>
            <p:ph idx="1" type="body"/>
          </p:nvPr>
        </p:nvSpPr>
        <p:spPr>
          <a:xfrm>
            <a:off x="311700" y="751875"/>
            <a:ext cx="8520600" cy="4024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 sz="2716"/>
              <a:t># For deep learning model creation and training</a:t>
            </a:r>
            <a:endParaRPr b="1" sz="2716"/>
          </a:p>
          <a:p>
            <a:pPr indent="0" lvl="0" marL="0" rtl="0" algn="l">
              <a:spcBef>
                <a:spcPts val="1200"/>
              </a:spcBef>
              <a:spcAft>
                <a:spcPts val="0"/>
              </a:spcAft>
              <a:buNone/>
            </a:pPr>
            <a:r>
              <a:rPr lang="en" sz="2716"/>
              <a:t>tensorflow</a:t>
            </a:r>
            <a:endParaRPr sz="2716"/>
          </a:p>
          <a:p>
            <a:pPr indent="0" lvl="0" marL="0" rtl="0" algn="l">
              <a:spcBef>
                <a:spcPts val="1200"/>
              </a:spcBef>
              <a:spcAft>
                <a:spcPts val="0"/>
              </a:spcAft>
              <a:buNone/>
            </a:pPr>
            <a:r>
              <a:rPr b="1" lang="en" sz="2716"/>
              <a:t># For web application framework</a:t>
            </a:r>
            <a:endParaRPr b="1" sz="2716"/>
          </a:p>
          <a:p>
            <a:pPr indent="0" lvl="0" marL="0" rtl="0" algn="l">
              <a:spcBef>
                <a:spcPts val="1200"/>
              </a:spcBef>
              <a:spcAft>
                <a:spcPts val="0"/>
              </a:spcAft>
              <a:buNone/>
            </a:pPr>
            <a:r>
              <a:rPr lang="en" sz="2716"/>
              <a:t>streamlit</a:t>
            </a:r>
            <a:endParaRPr sz="2716"/>
          </a:p>
          <a:p>
            <a:pPr indent="0" lvl="0" marL="0" rtl="0" algn="l">
              <a:spcBef>
                <a:spcPts val="1200"/>
              </a:spcBef>
              <a:spcAft>
                <a:spcPts val="0"/>
              </a:spcAft>
              <a:buNone/>
            </a:pPr>
            <a:r>
              <a:rPr b="1" lang="en" sz="2716"/>
              <a:t># For image handling in the Streamlit app</a:t>
            </a:r>
            <a:endParaRPr b="1" sz="2716"/>
          </a:p>
          <a:p>
            <a:pPr indent="0" lvl="0" marL="0" rtl="0" algn="l">
              <a:spcBef>
                <a:spcPts val="1200"/>
              </a:spcBef>
              <a:spcAft>
                <a:spcPts val="0"/>
              </a:spcAft>
              <a:buNone/>
            </a:pPr>
            <a:r>
              <a:rPr lang="en" sz="2716"/>
              <a:t>PILLOW</a:t>
            </a:r>
            <a:endParaRPr sz="2716"/>
          </a:p>
          <a:p>
            <a:pPr indent="0" lvl="0" marL="0" rtl="0" algn="l">
              <a:spcBef>
                <a:spcPts val="1200"/>
              </a:spcBef>
              <a:spcAft>
                <a:spcPts val="0"/>
              </a:spcAft>
              <a:buNone/>
            </a:pPr>
            <a:r>
              <a:rPr b="1" lang="en" sz="2716"/>
              <a:t># For numerical operations (used indirectly by TensorFlow and Streamlit)</a:t>
            </a:r>
            <a:endParaRPr b="1" sz="2716"/>
          </a:p>
          <a:p>
            <a:pPr indent="0" lvl="0" marL="0" rtl="0" algn="l">
              <a:spcBef>
                <a:spcPts val="1200"/>
              </a:spcBef>
              <a:spcAft>
                <a:spcPts val="0"/>
              </a:spcAft>
              <a:buNone/>
            </a:pPr>
            <a:r>
              <a:rPr lang="en" sz="2716"/>
              <a:t>numpy</a:t>
            </a:r>
            <a:endParaRPr sz="2716"/>
          </a:p>
          <a:p>
            <a:pPr indent="0" lvl="0" marL="0" rtl="0" algn="l">
              <a:spcBef>
                <a:spcPts val="1200"/>
              </a:spcBef>
              <a:spcAft>
                <a:spcPts val="0"/>
              </a:spcAft>
              <a:buNone/>
            </a:pPr>
            <a:r>
              <a:rPr b="1" lang="en" sz="2716"/>
              <a:t># For Google Cloud SDK operations </a:t>
            </a:r>
            <a:endParaRPr b="1" sz="2716"/>
          </a:p>
          <a:p>
            <a:pPr indent="0" lvl="0" marL="0" rtl="0" algn="l">
              <a:spcBef>
                <a:spcPts val="1200"/>
              </a:spcBef>
              <a:spcAft>
                <a:spcPts val="0"/>
              </a:spcAft>
              <a:buNone/>
            </a:pPr>
            <a:r>
              <a:rPr lang="en" sz="2716"/>
              <a:t>google-cloud-sdk</a:t>
            </a:r>
            <a:endParaRPr sz="2716"/>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0"/>
          <p:cNvSpPr txBox="1"/>
          <p:nvPr>
            <p:ph type="title"/>
          </p:nvPr>
        </p:nvSpPr>
        <p:spPr>
          <a:xfrm>
            <a:off x="260425" y="257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Step:1-Train and Save the MNIST Model</a:t>
            </a:r>
            <a:endParaRPr/>
          </a:p>
        </p:txBody>
      </p:sp>
      <p:sp>
        <p:nvSpPr>
          <p:cNvPr id="431" name="Google Shape;431;p70"/>
          <p:cNvSpPr txBox="1"/>
          <p:nvPr>
            <p:ph idx="1" type="body"/>
          </p:nvPr>
        </p:nvSpPr>
        <p:spPr>
          <a:xfrm>
            <a:off x="311700" y="829750"/>
            <a:ext cx="8520600" cy="3739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Load the MNIST dataset.</a:t>
            </a:r>
            <a:endParaRPr sz="2400"/>
          </a:p>
          <a:p>
            <a:pPr indent="-381000" lvl="0" marL="457200" rtl="0" algn="l">
              <a:spcBef>
                <a:spcPts val="0"/>
              </a:spcBef>
              <a:spcAft>
                <a:spcPts val="0"/>
              </a:spcAft>
              <a:buSzPts val="2400"/>
              <a:buChar char="●"/>
            </a:pPr>
            <a:r>
              <a:rPr lang="en" sz="2400"/>
              <a:t>Pre-process and normalize the data.</a:t>
            </a:r>
            <a:endParaRPr sz="2400"/>
          </a:p>
          <a:p>
            <a:pPr indent="-381000" lvl="0" marL="457200" rtl="0" algn="l">
              <a:spcBef>
                <a:spcPts val="0"/>
              </a:spcBef>
              <a:spcAft>
                <a:spcPts val="0"/>
              </a:spcAft>
              <a:buSzPts val="2400"/>
              <a:buChar char="●"/>
            </a:pPr>
            <a:r>
              <a:rPr lang="en" sz="2400"/>
              <a:t>Construct a neural network with specific layers and activation functions.</a:t>
            </a:r>
            <a:endParaRPr sz="2400"/>
          </a:p>
          <a:p>
            <a:pPr indent="-381000" lvl="0" marL="457200" rtl="0" algn="l">
              <a:spcBef>
                <a:spcPts val="0"/>
              </a:spcBef>
              <a:spcAft>
                <a:spcPts val="0"/>
              </a:spcAft>
              <a:buSzPts val="2400"/>
              <a:buChar char="●"/>
            </a:pPr>
            <a:r>
              <a:rPr lang="en" sz="2400"/>
              <a:t>Compile the model specifying the optimizer, loss function, and evaluation metrics.</a:t>
            </a:r>
            <a:endParaRPr sz="2400"/>
          </a:p>
          <a:p>
            <a:pPr indent="-381000" lvl="0" marL="457200" rtl="0" algn="l">
              <a:spcBef>
                <a:spcPts val="0"/>
              </a:spcBef>
              <a:spcAft>
                <a:spcPts val="0"/>
              </a:spcAft>
              <a:buSzPts val="2400"/>
              <a:buChar char="●"/>
            </a:pPr>
            <a:r>
              <a:rPr lang="en" sz="2400"/>
              <a:t>Train the model using the training dataset.</a:t>
            </a:r>
            <a:endParaRPr sz="2400"/>
          </a:p>
          <a:p>
            <a:pPr indent="-381000" lvl="0" marL="457200" rtl="0" algn="l">
              <a:spcBef>
                <a:spcPts val="0"/>
              </a:spcBef>
              <a:spcAft>
                <a:spcPts val="0"/>
              </a:spcAft>
              <a:buSzPts val="2400"/>
              <a:buChar char="●"/>
            </a:pPr>
            <a:r>
              <a:rPr lang="en" sz="2400"/>
              <a:t>Save the trained model to a .h5 file for future use.</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Step:1-Train and Save the MNIST Model</a:t>
            </a:r>
            <a:endParaRPr/>
          </a:p>
        </p:txBody>
      </p:sp>
      <p:sp>
        <p:nvSpPr>
          <p:cNvPr id="437" name="Google Shape;437;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8" name="Google Shape;438;p71"/>
          <p:cNvPicPr preferRelativeResize="0"/>
          <p:nvPr/>
        </p:nvPicPr>
        <p:blipFill>
          <a:blip r:embed="rId3">
            <a:alphaModFix/>
          </a:blip>
          <a:stretch>
            <a:fillRect/>
          </a:stretch>
        </p:blipFill>
        <p:spPr>
          <a:xfrm>
            <a:off x="311700" y="1045075"/>
            <a:ext cx="7409651" cy="3631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Unstructured Data</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 does not have a pre-defined format or pre-defined schema.</a:t>
            </a:r>
            <a:endParaRPr/>
          </a:p>
          <a:p>
            <a:pPr indent="0" lvl="0" marL="0" rtl="0" algn="l">
              <a:spcBef>
                <a:spcPts val="1200"/>
              </a:spcBef>
              <a:spcAft>
                <a:spcPts val="0"/>
              </a:spcAft>
              <a:buNone/>
            </a:pPr>
            <a:r>
              <a:rPr lang="en"/>
              <a:t>It's called "unstructured" because it doesn't fit into tables or rows like structured data.</a:t>
            </a:r>
            <a:endParaRPr/>
          </a:p>
          <a:p>
            <a:pPr indent="0" lvl="0" marL="0" rtl="0" algn="l">
              <a:spcBef>
                <a:spcPts val="1200"/>
              </a:spcBef>
              <a:spcAft>
                <a:spcPts val="0"/>
              </a:spcAft>
              <a:buNone/>
            </a:pPr>
            <a:r>
              <a:rPr lang="en"/>
              <a:t>Some examples are text documents, emails, videos, audio files, social media posts, satellite images, etc.</a:t>
            </a:r>
            <a:endParaRPr/>
          </a:p>
          <a:p>
            <a:pPr indent="0" lvl="0" marL="0" rtl="0" algn="l">
              <a:spcBef>
                <a:spcPts val="1200"/>
              </a:spcBef>
              <a:spcAft>
                <a:spcPts val="0"/>
              </a:spcAft>
              <a:buNone/>
            </a:pPr>
            <a:r>
              <a:rPr lang="en"/>
              <a:t>Unstructured data accounts for more than 80% of all data and is part of the big data. Source: IDC estimates &amp; Gartner.</a:t>
            </a:r>
            <a:endParaRPr/>
          </a:p>
          <a:p>
            <a:pPr indent="0" lvl="0" marL="0" rtl="0" algn="l">
              <a:spcBef>
                <a:spcPts val="1200"/>
              </a:spcBef>
              <a:spcAft>
                <a:spcPts val="1200"/>
              </a:spcAft>
              <a:buNone/>
            </a:pPr>
            <a:r>
              <a:rPr lang="en"/>
              <a:t>It is stored in data lakes, object storage, or specialized databases like NoSQL, time-series, or vector databases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Step:2-Create the Streamlit App</a:t>
            </a:r>
            <a:endParaRPr/>
          </a:p>
        </p:txBody>
      </p:sp>
      <p:sp>
        <p:nvSpPr>
          <p:cNvPr id="444" name="Google Shape;444;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0050" lvl="0" marL="457200" rtl="0" algn="l">
              <a:spcBef>
                <a:spcPts val="0"/>
              </a:spcBef>
              <a:spcAft>
                <a:spcPts val="0"/>
              </a:spcAft>
              <a:buSzPts val="2700"/>
              <a:buChar char="●"/>
            </a:pPr>
            <a:r>
              <a:rPr lang="en" sz="2700"/>
              <a:t>Load the pre-trained MNIST model.</a:t>
            </a:r>
            <a:endParaRPr sz="2700"/>
          </a:p>
          <a:p>
            <a:pPr indent="-400050" lvl="0" marL="457200" rtl="0" algn="l">
              <a:spcBef>
                <a:spcPts val="0"/>
              </a:spcBef>
              <a:spcAft>
                <a:spcPts val="0"/>
              </a:spcAft>
              <a:buSzPts val="2700"/>
              <a:buChar char="●"/>
            </a:pPr>
            <a:r>
              <a:rPr lang="en" sz="2700"/>
              <a:t>Define a function to process uploaded images and make predictions using the model.</a:t>
            </a:r>
            <a:endParaRPr sz="2700"/>
          </a:p>
          <a:p>
            <a:pPr indent="-400050" lvl="0" marL="457200" rtl="0" algn="l">
              <a:spcBef>
                <a:spcPts val="0"/>
              </a:spcBef>
              <a:spcAft>
                <a:spcPts val="0"/>
              </a:spcAft>
              <a:buSzPts val="2700"/>
              <a:buChar char="●"/>
            </a:pPr>
            <a:r>
              <a:rPr lang="en" sz="2700"/>
              <a:t>Design the Streamlit interface to allow image uploads.</a:t>
            </a:r>
            <a:endParaRPr sz="2700"/>
          </a:p>
          <a:p>
            <a:pPr indent="-400050" lvl="0" marL="457200" rtl="0" algn="l">
              <a:spcBef>
                <a:spcPts val="0"/>
              </a:spcBef>
              <a:spcAft>
                <a:spcPts val="0"/>
              </a:spcAft>
              <a:buSzPts val="2700"/>
              <a:buChar char="●"/>
            </a:pPr>
            <a:r>
              <a:rPr lang="en" sz="2700"/>
              <a:t>Display the uploaded image and show the prediction results.</a:t>
            </a:r>
            <a:endParaRPr sz="27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Step:2-Create the Streamlit App</a:t>
            </a:r>
            <a:endParaRPr/>
          </a:p>
        </p:txBody>
      </p:sp>
      <p:sp>
        <p:nvSpPr>
          <p:cNvPr id="450" name="Google Shape;450;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1" name="Google Shape;451;p73"/>
          <p:cNvPicPr preferRelativeResize="0"/>
          <p:nvPr/>
        </p:nvPicPr>
        <p:blipFill>
          <a:blip r:embed="rId3">
            <a:alphaModFix/>
          </a:blip>
          <a:stretch>
            <a:fillRect/>
          </a:stretch>
        </p:blipFill>
        <p:spPr>
          <a:xfrm>
            <a:off x="311700" y="1076525"/>
            <a:ext cx="8039148" cy="38106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Step:3-Dockerize the App</a:t>
            </a:r>
            <a:endParaRPr/>
          </a:p>
        </p:txBody>
      </p:sp>
      <p:sp>
        <p:nvSpPr>
          <p:cNvPr id="457" name="Google Shape;457;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en" sz="2800"/>
              <a:t>Create a Dockerfile specifying the base image, working directory, dependencies, and the command to run the Streamlit app.</a:t>
            </a:r>
            <a:endParaRPr sz="2800"/>
          </a:p>
          <a:p>
            <a:pPr indent="-406400" lvl="0" marL="457200" rtl="0" algn="l">
              <a:spcBef>
                <a:spcPts val="0"/>
              </a:spcBef>
              <a:spcAft>
                <a:spcPts val="0"/>
              </a:spcAft>
              <a:buSzPts val="2800"/>
              <a:buChar char="●"/>
            </a:pPr>
            <a:r>
              <a:rPr lang="en" sz="2800"/>
              <a:t>Build the Docker image.</a:t>
            </a:r>
            <a:endParaRPr sz="2800"/>
          </a:p>
          <a:p>
            <a:pPr indent="-406400" lvl="0" marL="457200" rtl="0" algn="l">
              <a:spcBef>
                <a:spcPts val="0"/>
              </a:spcBef>
              <a:spcAft>
                <a:spcPts val="0"/>
              </a:spcAft>
              <a:buSzPts val="2800"/>
              <a:buChar char="●"/>
            </a:pPr>
            <a:r>
              <a:rPr lang="en" sz="2800"/>
              <a:t>Push the Docker image to a container registry (e.g., Google Container Registry).</a:t>
            </a:r>
            <a:endParaRPr sz="2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Step:3-Dockerize the App</a:t>
            </a:r>
            <a:endParaRPr/>
          </a:p>
          <a:p>
            <a:pPr indent="0" lvl="0" marL="0" rtl="0" algn="l">
              <a:spcBef>
                <a:spcPts val="0"/>
              </a:spcBef>
              <a:spcAft>
                <a:spcPts val="0"/>
              </a:spcAft>
              <a:buNone/>
            </a:pPr>
            <a:r>
              <a:t/>
            </a:r>
            <a:endParaRPr/>
          </a:p>
        </p:txBody>
      </p:sp>
      <p:sp>
        <p:nvSpPr>
          <p:cNvPr id="463" name="Google Shape;463;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4" name="Google Shape;464;p75"/>
          <p:cNvPicPr preferRelativeResize="0"/>
          <p:nvPr/>
        </p:nvPicPr>
        <p:blipFill>
          <a:blip r:embed="rId3">
            <a:alphaModFix/>
          </a:blip>
          <a:stretch>
            <a:fillRect/>
          </a:stretch>
        </p:blipFill>
        <p:spPr>
          <a:xfrm>
            <a:off x="187975" y="1017725"/>
            <a:ext cx="8347502" cy="3489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Step3: Create the Image and Push to the Registry</a:t>
            </a:r>
            <a:endParaRPr/>
          </a:p>
        </p:txBody>
      </p:sp>
      <p:sp>
        <p:nvSpPr>
          <p:cNvPr id="470" name="Google Shape;470;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 Build the docker image</a:t>
            </a:r>
            <a:endParaRPr sz="2500"/>
          </a:p>
          <a:p>
            <a:pPr indent="0" lvl="0" marL="0" rtl="0" algn="l">
              <a:spcBef>
                <a:spcPts val="1200"/>
              </a:spcBef>
              <a:spcAft>
                <a:spcPts val="0"/>
              </a:spcAft>
              <a:buNone/>
            </a:pPr>
            <a:r>
              <a:rPr lang="en" sz="2500"/>
              <a:t>docker build -t gcr.io/mlops-project-8934/mnist-streamlit:v1 .</a:t>
            </a:r>
            <a:endParaRPr sz="2500"/>
          </a:p>
          <a:p>
            <a:pPr indent="0" lvl="0" marL="0" rtl="0" algn="l">
              <a:spcBef>
                <a:spcPts val="1200"/>
              </a:spcBef>
              <a:spcAft>
                <a:spcPts val="0"/>
              </a:spcAft>
              <a:buNone/>
            </a:pPr>
            <a:r>
              <a:rPr lang="en" sz="2500"/>
              <a:t>gcloud auth configure-docker</a:t>
            </a:r>
            <a:endParaRPr sz="2500"/>
          </a:p>
          <a:p>
            <a:pPr indent="0" lvl="0" marL="0" rtl="0" algn="l">
              <a:spcBef>
                <a:spcPts val="1200"/>
              </a:spcBef>
              <a:spcAft>
                <a:spcPts val="0"/>
              </a:spcAft>
              <a:buNone/>
            </a:pPr>
            <a:r>
              <a:rPr lang="en" sz="2500"/>
              <a:t>#Push the docker image to the GCP registry</a:t>
            </a:r>
            <a:endParaRPr sz="2500"/>
          </a:p>
          <a:p>
            <a:pPr indent="0" lvl="0" marL="0" rtl="0" algn="l">
              <a:spcBef>
                <a:spcPts val="1200"/>
              </a:spcBef>
              <a:spcAft>
                <a:spcPts val="0"/>
              </a:spcAft>
              <a:buNone/>
            </a:pPr>
            <a:r>
              <a:rPr lang="en" sz="2500"/>
              <a:t>docker push gcr.io/mlops-project-8934/mnist-streamlit:v1</a:t>
            </a:r>
            <a:endParaRPr sz="2500"/>
          </a:p>
          <a:p>
            <a:pPr indent="0" lvl="0" marL="0" rtl="0" algn="l">
              <a:spcBef>
                <a:spcPts val="1200"/>
              </a:spcBef>
              <a:spcAft>
                <a:spcPts val="12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Step4: Deploy on GKE(Google Kubernetes Engine)</a:t>
            </a:r>
            <a:endParaRPr/>
          </a:p>
        </p:txBody>
      </p:sp>
      <p:sp>
        <p:nvSpPr>
          <p:cNvPr id="476" name="Google Shape;476;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Define a Kubernetes Deployment configuration to specify how the app should be deployed on GKE.</a:t>
            </a:r>
            <a:endParaRPr sz="2100"/>
          </a:p>
          <a:p>
            <a:pPr indent="0" lvl="0" marL="0" rtl="0" algn="l">
              <a:spcBef>
                <a:spcPts val="1200"/>
              </a:spcBef>
              <a:spcAft>
                <a:spcPts val="0"/>
              </a:spcAft>
              <a:buNone/>
            </a:pPr>
            <a:r>
              <a:rPr lang="en" sz="2100"/>
              <a:t>Define a Kubernetes Service configuration to expose the app to the internet.</a:t>
            </a:r>
            <a:endParaRPr sz="2100"/>
          </a:p>
          <a:p>
            <a:pPr indent="0" lvl="0" marL="0" rtl="0" algn="l">
              <a:spcBef>
                <a:spcPts val="1200"/>
              </a:spcBef>
              <a:spcAft>
                <a:spcPts val="0"/>
              </a:spcAft>
              <a:buNone/>
            </a:pPr>
            <a:r>
              <a:rPr lang="en" sz="2100"/>
              <a:t>Use kubectl commands to apply these configurations and deploy the app on GKE.</a:t>
            </a:r>
            <a:endParaRPr sz="2100"/>
          </a:p>
          <a:p>
            <a:pPr indent="0" lvl="0" marL="0" rtl="0" algn="l">
              <a:spcBef>
                <a:spcPts val="1200"/>
              </a:spcBef>
              <a:spcAft>
                <a:spcPts val="1200"/>
              </a:spcAft>
              <a:buNone/>
            </a:pPr>
            <a:r>
              <a:rPr lang="en" sz="2100"/>
              <a:t>Retrieve the external IP to access the deployed Streamlit app.</a:t>
            </a:r>
            <a:endParaRPr sz="2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GKE Deployment Steps</a:t>
            </a:r>
            <a:endParaRPr/>
          </a:p>
        </p:txBody>
      </p:sp>
      <p:sp>
        <p:nvSpPr>
          <p:cNvPr id="482" name="Google Shape;482;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300037" lvl="0" marL="457200" rtl="0" algn="l">
              <a:spcBef>
                <a:spcPts val="0"/>
              </a:spcBef>
              <a:spcAft>
                <a:spcPts val="0"/>
              </a:spcAft>
              <a:buSzPct val="100000"/>
              <a:buAutoNum type="arabicPeriod"/>
            </a:pPr>
            <a:r>
              <a:rPr lang="en"/>
              <a:t>Set Up GKE Cluster:</a:t>
            </a:r>
            <a:endParaRPr/>
          </a:p>
          <a:p>
            <a:pPr indent="-300037" lvl="0" marL="914400" rtl="0" algn="l">
              <a:spcBef>
                <a:spcPts val="0"/>
              </a:spcBef>
              <a:spcAft>
                <a:spcPts val="0"/>
              </a:spcAft>
              <a:buSzPct val="100000"/>
              <a:buChar char="●"/>
            </a:pPr>
            <a:r>
              <a:rPr lang="en"/>
              <a:t>Install the Google Cloud SDK.</a:t>
            </a:r>
            <a:endParaRPr/>
          </a:p>
          <a:p>
            <a:pPr indent="-300037" lvl="0" marL="914400" rtl="0" algn="l">
              <a:spcBef>
                <a:spcPts val="0"/>
              </a:spcBef>
              <a:spcAft>
                <a:spcPts val="0"/>
              </a:spcAft>
              <a:buSzPct val="100000"/>
              <a:buChar char="●"/>
            </a:pPr>
            <a:r>
              <a:rPr lang="en"/>
              <a:t>Authenticate your command line to GCP</a:t>
            </a:r>
            <a:endParaRPr/>
          </a:p>
          <a:p>
            <a:pPr indent="0" lvl="0" marL="0" rtl="0" algn="l">
              <a:spcBef>
                <a:spcPts val="1200"/>
              </a:spcBef>
              <a:spcAft>
                <a:spcPts val="0"/>
              </a:spcAft>
              <a:buNone/>
            </a:pPr>
            <a:r>
              <a:rPr lang="en" sz="1850">
                <a:solidFill>
                  <a:srgbClr val="FFFFFF"/>
                </a:solidFill>
                <a:highlight>
                  <a:srgbClr val="000000"/>
                </a:highlight>
                <a:latin typeface="Courier New"/>
                <a:ea typeface="Courier New"/>
                <a:cs typeface="Courier New"/>
                <a:sym typeface="Courier New"/>
              </a:rPr>
              <a:t>gcloud auth login</a:t>
            </a:r>
            <a:endParaRPr sz="2600"/>
          </a:p>
          <a:p>
            <a:pPr indent="-300037" lvl="0" marL="457200" rtl="0" algn="l">
              <a:spcBef>
                <a:spcPts val="1200"/>
              </a:spcBef>
              <a:spcAft>
                <a:spcPts val="0"/>
              </a:spcAft>
              <a:buSzPct val="100000"/>
              <a:buAutoNum type="arabicPeriod"/>
            </a:pPr>
            <a:r>
              <a:rPr lang="en"/>
              <a:t>Set your GCP project:</a:t>
            </a:r>
            <a:endParaRPr/>
          </a:p>
          <a:p>
            <a:pPr indent="0" lvl="0" marL="0" rtl="0" algn="l">
              <a:spcBef>
                <a:spcPts val="1200"/>
              </a:spcBef>
              <a:spcAft>
                <a:spcPts val="0"/>
              </a:spcAft>
              <a:buNone/>
            </a:pPr>
            <a:r>
              <a:rPr lang="en" sz="2798">
                <a:solidFill>
                  <a:srgbClr val="FFFFFF"/>
                </a:solidFill>
                <a:highlight>
                  <a:srgbClr val="000000"/>
                </a:highlight>
                <a:latin typeface="Courier New"/>
                <a:ea typeface="Courier New"/>
                <a:cs typeface="Courier New"/>
                <a:sym typeface="Courier New"/>
              </a:rPr>
              <a:t>gcloud config </a:t>
            </a:r>
            <a:r>
              <a:rPr lang="en" sz="2798">
                <a:solidFill>
                  <a:srgbClr val="E9950C"/>
                </a:solidFill>
                <a:highlight>
                  <a:srgbClr val="000000"/>
                </a:highlight>
                <a:latin typeface="Courier New"/>
                <a:ea typeface="Courier New"/>
                <a:cs typeface="Courier New"/>
                <a:sym typeface="Courier New"/>
              </a:rPr>
              <a:t>set</a:t>
            </a:r>
            <a:r>
              <a:rPr lang="en" sz="2798">
                <a:solidFill>
                  <a:srgbClr val="FFFFFF"/>
                </a:solidFill>
                <a:highlight>
                  <a:srgbClr val="000000"/>
                </a:highlight>
                <a:latin typeface="Courier New"/>
                <a:ea typeface="Courier New"/>
                <a:cs typeface="Courier New"/>
                <a:sym typeface="Courier New"/>
              </a:rPr>
              <a:t> project YOUR_PROJECT_ID</a:t>
            </a:r>
            <a:endParaRPr sz="3548"/>
          </a:p>
          <a:p>
            <a:pPr indent="-300037" lvl="0" marL="457200" rtl="0" algn="l">
              <a:spcBef>
                <a:spcPts val="1200"/>
              </a:spcBef>
              <a:spcAft>
                <a:spcPts val="0"/>
              </a:spcAft>
              <a:buSzPct val="100000"/>
              <a:buAutoNum type="arabicPeriod"/>
            </a:pPr>
            <a:r>
              <a:rPr lang="en"/>
              <a:t>Create a GKE cluster:</a:t>
            </a:r>
            <a:endParaRPr/>
          </a:p>
          <a:p>
            <a:pPr indent="0" lvl="0" marL="457200" rtl="0" algn="l">
              <a:spcBef>
                <a:spcPts val="1200"/>
              </a:spcBef>
              <a:spcAft>
                <a:spcPts val="0"/>
              </a:spcAft>
              <a:buNone/>
            </a:pPr>
            <a:r>
              <a:rPr lang="en" sz="2280">
                <a:solidFill>
                  <a:srgbClr val="FFFFFF"/>
                </a:solidFill>
                <a:highlight>
                  <a:srgbClr val="000000"/>
                </a:highlight>
                <a:latin typeface="Courier New"/>
                <a:ea typeface="Courier New"/>
                <a:cs typeface="Courier New"/>
                <a:sym typeface="Courier New"/>
              </a:rPr>
              <a:t>gcloud container clusters create YOUR_CLUSTER_NAME --zone YOUR_ZONE --num-nodes=1 --machine-type=e2-small</a:t>
            </a:r>
            <a:endParaRPr sz="303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GKE Deployment Steps-Continued</a:t>
            </a:r>
            <a:endParaRPr/>
          </a:p>
        </p:txBody>
      </p:sp>
      <p:sp>
        <p:nvSpPr>
          <p:cNvPr id="488" name="Google Shape;48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4.Configure kubectl to use the newly created cluster:</a:t>
            </a:r>
            <a:endParaRPr/>
          </a:p>
          <a:p>
            <a:pPr indent="0" lvl="0" marL="0" rtl="0" algn="l">
              <a:spcBef>
                <a:spcPts val="1200"/>
              </a:spcBef>
              <a:spcAft>
                <a:spcPts val="0"/>
              </a:spcAft>
              <a:buNone/>
            </a:pPr>
            <a:r>
              <a:rPr lang="en" sz="1050">
                <a:solidFill>
                  <a:srgbClr val="FFFFFF"/>
                </a:solidFill>
                <a:highlight>
                  <a:srgbClr val="000000"/>
                </a:highlight>
                <a:latin typeface="Courier New"/>
                <a:ea typeface="Courier New"/>
                <a:cs typeface="Courier New"/>
                <a:sym typeface="Courier New"/>
              </a:rPr>
              <a:t>g</a:t>
            </a:r>
            <a:r>
              <a:rPr lang="en" sz="1350">
                <a:solidFill>
                  <a:srgbClr val="FFFFFF"/>
                </a:solidFill>
                <a:highlight>
                  <a:srgbClr val="000000"/>
                </a:highlight>
                <a:latin typeface="Courier New"/>
                <a:ea typeface="Courier New"/>
                <a:cs typeface="Courier New"/>
                <a:sym typeface="Courier New"/>
              </a:rPr>
              <a:t>cloud container clusters get-credentials YOUR_CLUSTER_NAME --zone YOUR_ZONE</a:t>
            </a:r>
            <a:endParaRPr sz="1350">
              <a:solidFill>
                <a:srgbClr val="FFFFFF"/>
              </a:solidFill>
              <a:highlight>
                <a:srgbClr val="000000"/>
              </a:highlight>
              <a:latin typeface="Courier New"/>
              <a:ea typeface="Courier New"/>
              <a:cs typeface="Courier New"/>
              <a:sym typeface="Courier New"/>
            </a:endParaRPr>
          </a:p>
          <a:p>
            <a:pPr indent="0" lvl="0" marL="0" rtl="0" algn="l">
              <a:spcBef>
                <a:spcPts val="1200"/>
              </a:spcBef>
              <a:spcAft>
                <a:spcPts val="0"/>
              </a:spcAft>
              <a:buNone/>
            </a:pPr>
            <a:r>
              <a:rPr lang="en"/>
              <a:t>5</a:t>
            </a:r>
            <a:r>
              <a:rPr lang="en"/>
              <a:t>.Push Docker Image to Google Container Registry (GCR):</a:t>
            </a:r>
            <a:endParaRPr/>
          </a:p>
          <a:p>
            <a:pPr indent="0" lvl="0" marL="0" rtl="0" algn="l">
              <a:spcBef>
                <a:spcPts val="1200"/>
              </a:spcBef>
              <a:spcAft>
                <a:spcPts val="0"/>
              </a:spcAft>
              <a:buNone/>
            </a:pPr>
            <a:r>
              <a:rPr lang="en" sz="1350">
                <a:solidFill>
                  <a:srgbClr val="FFFFFF"/>
                </a:solidFill>
                <a:highlight>
                  <a:srgbClr val="000000"/>
                </a:highlight>
                <a:latin typeface="Courier New"/>
                <a:ea typeface="Courier New"/>
                <a:cs typeface="Courier New"/>
                <a:sym typeface="Courier New"/>
              </a:rPr>
              <a:t>docker tag YOUR_DOCKER_IMAGE gcr.io/YOUR_PROJECT_ID/YOUR_IMAGE_NAME:YOUR_TAG</a:t>
            </a:r>
            <a:endParaRPr sz="1350">
              <a:solidFill>
                <a:srgbClr val="FFFFFF"/>
              </a:solidFill>
              <a:highlight>
                <a:srgbClr val="000000"/>
              </a:highlight>
              <a:latin typeface="Courier New"/>
              <a:ea typeface="Courier New"/>
              <a:cs typeface="Courier New"/>
              <a:sym typeface="Courier New"/>
            </a:endParaRPr>
          </a:p>
          <a:p>
            <a:pPr indent="0" lvl="0" marL="0" rtl="0" algn="l">
              <a:spcBef>
                <a:spcPts val="1200"/>
              </a:spcBef>
              <a:spcAft>
                <a:spcPts val="0"/>
              </a:spcAft>
              <a:buNone/>
            </a:pPr>
            <a:r>
              <a:rPr lang="en"/>
              <a:t>6.Push the Docker image:</a:t>
            </a:r>
            <a:endParaRPr/>
          </a:p>
          <a:p>
            <a:pPr indent="0" lvl="0" marL="0" rtl="0" algn="l">
              <a:spcBef>
                <a:spcPts val="1200"/>
              </a:spcBef>
              <a:spcAft>
                <a:spcPts val="0"/>
              </a:spcAft>
              <a:buNone/>
            </a:pPr>
            <a:r>
              <a:rPr lang="en" sz="1350">
                <a:solidFill>
                  <a:srgbClr val="FFFFFF"/>
                </a:solidFill>
                <a:highlight>
                  <a:srgbClr val="000000"/>
                </a:highlight>
                <a:latin typeface="Courier New"/>
                <a:ea typeface="Courier New"/>
                <a:cs typeface="Courier New"/>
                <a:sym typeface="Courier New"/>
              </a:rPr>
              <a:t>docker push gcr.io/YOUR_PROJECT_ID/YOUR_IMAGE_NAME:YOUR_TAG</a:t>
            </a:r>
            <a:endParaRPr sz="2100"/>
          </a:p>
          <a:p>
            <a:pPr indent="0" lvl="0" marL="0" rtl="0" algn="l">
              <a:spcBef>
                <a:spcPts val="1200"/>
              </a:spcBef>
              <a:spcAft>
                <a:spcPts val="1200"/>
              </a:spcAft>
              <a:buNone/>
            </a:pPr>
            <a:r>
              <a:t/>
            </a:r>
            <a:endParaRPr sz="1350">
              <a:solidFill>
                <a:srgbClr val="FFFFFF"/>
              </a:solidFill>
              <a:highlight>
                <a:srgbClr val="000000"/>
              </a:highlight>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0"/>
          <p:cNvSpPr txBox="1"/>
          <p:nvPr>
            <p:ph type="title"/>
          </p:nvPr>
        </p:nvSpPr>
        <p:spPr>
          <a:xfrm>
            <a:off x="311700" y="281950"/>
            <a:ext cx="8520600" cy="63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GKE-Deployment Steps-Continued</a:t>
            </a:r>
            <a:endParaRPr/>
          </a:p>
        </p:txBody>
      </p:sp>
      <p:sp>
        <p:nvSpPr>
          <p:cNvPr id="494" name="Google Shape;494;p80"/>
          <p:cNvSpPr txBox="1"/>
          <p:nvPr>
            <p:ph idx="1" type="body"/>
          </p:nvPr>
        </p:nvSpPr>
        <p:spPr>
          <a:xfrm>
            <a:off x="311700" y="811675"/>
            <a:ext cx="8520600" cy="39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
            </a:r>
            <a:r>
              <a:rPr lang="en"/>
              <a:t>eployment.yaml:</a:t>
            </a:r>
            <a:endParaRPr/>
          </a:p>
          <a:p>
            <a:pPr indent="0" lvl="0" marL="0" rtl="0" algn="l">
              <a:spcBef>
                <a:spcPts val="1200"/>
              </a:spcBef>
              <a:spcAft>
                <a:spcPts val="0"/>
              </a:spcAft>
              <a:buNone/>
            </a:pPr>
            <a:r>
              <a:rPr lang="en" sz="1450">
                <a:solidFill>
                  <a:srgbClr val="FFFFFF"/>
                </a:solidFill>
                <a:highlight>
                  <a:srgbClr val="000000"/>
                </a:highlight>
                <a:latin typeface="Courier New"/>
                <a:ea typeface="Courier New"/>
                <a:cs typeface="Courier New"/>
                <a:sym typeface="Courier New"/>
              </a:rPr>
              <a:t>kubectl apply -f deployment.yaml</a:t>
            </a:r>
            <a:endParaRPr sz="1450">
              <a:solidFill>
                <a:srgbClr val="FFFFFF"/>
              </a:solidFill>
              <a:highlight>
                <a:srgbClr val="000000"/>
              </a:highlight>
              <a:latin typeface="Courier New"/>
              <a:ea typeface="Courier New"/>
              <a:cs typeface="Courier New"/>
              <a:sym typeface="Courier New"/>
            </a:endParaRPr>
          </a:p>
          <a:p>
            <a:pPr indent="0" lvl="0" marL="0" rtl="0" algn="l">
              <a:spcBef>
                <a:spcPts val="1200"/>
              </a:spcBef>
              <a:spcAft>
                <a:spcPts val="0"/>
              </a:spcAft>
              <a:buNone/>
            </a:pPr>
            <a:r>
              <a:rPr lang="en"/>
              <a:t>Apply the Service</a:t>
            </a:r>
            <a:r>
              <a:rPr lang="en"/>
              <a:t>:</a:t>
            </a:r>
            <a:endParaRPr/>
          </a:p>
          <a:p>
            <a:pPr indent="0" lvl="0" marL="0" rtl="0" algn="l">
              <a:spcBef>
                <a:spcPts val="1200"/>
              </a:spcBef>
              <a:spcAft>
                <a:spcPts val="0"/>
              </a:spcAft>
              <a:buNone/>
            </a:pPr>
            <a:r>
              <a:rPr lang="en" sz="1450">
                <a:solidFill>
                  <a:srgbClr val="FFFFFF"/>
                </a:solidFill>
                <a:highlight>
                  <a:srgbClr val="000000"/>
                </a:highlight>
                <a:latin typeface="Courier New"/>
                <a:ea typeface="Courier New"/>
                <a:cs typeface="Courier New"/>
                <a:sym typeface="Courier New"/>
              </a:rPr>
              <a:t>kubectl apply -f service.yaml</a:t>
            </a:r>
            <a:endParaRPr sz="1450">
              <a:solidFill>
                <a:srgbClr val="FFFFFF"/>
              </a:solidFill>
              <a:highlight>
                <a:srgbClr val="000000"/>
              </a:highlight>
              <a:latin typeface="Courier New"/>
              <a:ea typeface="Courier New"/>
              <a:cs typeface="Courier New"/>
              <a:sym typeface="Courier New"/>
            </a:endParaRPr>
          </a:p>
          <a:p>
            <a:pPr indent="0" lvl="0" marL="0" rtl="0" algn="l">
              <a:spcBef>
                <a:spcPts val="1200"/>
              </a:spcBef>
              <a:spcAft>
                <a:spcPts val="0"/>
              </a:spcAft>
              <a:buNone/>
            </a:pPr>
            <a:r>
              <a:rPr lang="en"/>
              <a:t>View Running Pods:</a:t>
            </a:r>
            <a:endParaRPr/>
          </a:p>
          <a:p>
            <a:pPr indent="0" lvl="0" marL="0" rtl="0" algn="l">
              <a:spcBef>
                <a:spcPts val="1200"/>
              </a:spcBef>
              <a:spcAft>
                <a:spcPts val="0"/>
              </a:spcAft>
              <a:buNone/>
            </a:pPr>
            <a:r>
              <a:rPr lang="en" sz="1450">
                <a:solidFill>
                  <a:srgbClr val="FFFFFF"/>
                </a:solidFill>
                <a:highlight>
                  <a:srgbClr val="000000"/>
                </a:highlight>
                <a:latin typeface="Courier New"/>
                <a:ea typeface="Courier New"/>
                <a:cs typeface="Courier New"/>
                <a:sym typeface="Courier New"/>
              </a:rPr>
              <a:t>kubectl get pods</a:t>
            </a:r>
            <a:endParaRPr sz="2200"/>
          </a:p>
          <a:p>
            <a:pPr indent="0" lvl="0" marL="0" rtl="0" algn="l">
              <a:spcBef>
                <a:spcPts val="1200"/>
              </a:spcBef>
              <a:spcAft>
                <a:spcPts val="0"/>
              </a:spcAft>
              <a:buNone/>
            </a:pPr>
            <a:r>
              <a:rPr lang="en"/>
              <a:t>View active services:</a:t>
            </a:r>
            <a:endParaRPr/>
          </a:p>
          <a:p>
            <a:pPr indent="0" lvl="0" marL="0" rtl="0" algn="l">
              <a:spcBef>
                <a:spcPts val="1200"/>
              </a:spcBef>
              <a:spcAft>
                <a:spcPts val="1200"/>
              </a:spcAft>
              <a:buNone/>
            </a:pPr>
            <a:r>
              <a:rPr lang="en" sz="1550">
                <a:solidFill>
                  <a:srgbClr val="FFFFFF"/>
                </a:solidFill>
                <a:highlight>
                  <a:srgbClr val="000000"/>
                </a:highlight>
                <a:latin typeface="Courier New"/>
                <a:ea typeface="Courier New"/>
                <a:cs typeface="Courier New"/>
                <a:sym typeface="Courier New"/>
              </a:rPr>
              <a:t>kubectl get svc</a:t>
            </a:r>
            <a:endParaRPr sz="23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1"/>
          <p:cNvSpPr txBox="1"/>
          <p:nvPr>
            <p:ph type="title"/>
          </p:nvPr>
        </p:nvSpPr>
        <p:spPr>
          <a:xfrm>
            <a:off x="311700" y="14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GKE Deployment Steps-Continued</a:t>
            </a:r>
            <a:endParaRPr/>
          </a:p>
          <a:p>
            <a:pPr indent="0" lvl="0" marL="0" rtl="0" algn="l">
              <a:spcBef>
                <a:spcPts val="0"/>
              </a:spcBef>
              <a:spcAft>
                <a:spcPts val="0"/>
              </a:spcAft>
              <a:buNone/>
            </a:pPr>
            <a:r>
              <a:t/>
            </a:r>
            <a:endParaRPr/>
          </a:p>
        </p:txBody>
      </p:sp>
      <p:sp>
        <p:nvSpPr>
          <p:cNvPr id="500" name="Google Shape;500;p81"/>
          <p:cNvSpPr txBox="1"/>
          <p:nvPr>
            <p:ph idx="1" type="body"/>
          </p:nvPr>
        </p:nvSpPr>
        <p:spPr>
          <a:xfrm>
            <a:off x="311700" y="718675"/>
            <a:ext cx="8520600" cy="421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Describe a specific pod</a:t>
            </a:r>
            <a:endParaRPr/>
          </a:p>
          <a:p>
            <a:pPr indent="0" lvl="0" marL="0" rtl="0" algn="l">
              <a:spcBef>
                <a:spcPts val="1200"/>
              </a:spcBef>
              <a:spcAft>
                <a:spcPts val="0"/>
              </a:spcAft>
              <a:buNone/>
            </a:pPr>
            <a:r>
              <a:rPr lang="en" sz="1450">
                <a:solidFill>
                  <a:srgbClr val="FFFFFF"/>
                </a:solidFill>
                <a:highlight>
                  <a:srgbClr val="000000"/>
                </a:highlight>
                <a:latin typeface="Courier New"/>
                <a:ea typeface="Courier New"/>
                <a:cs typeface="Courier New"/>
                <a:sym typeface="Courier New"/>
              </a:rPr>
              <a:t>kubectl describe pod POD_NAME</a:t>
            </a:r>
            <a:endParaRPr sz="2200"/>
          </a:p>
          <a:p>
            <a:pPr indent="0" lvl="0" marL="0" rtl="0" algn="l">
              <a:spcBef>
                <a:spcPts val="1200"/>
              </a:spcBef>
              <a:spcAft>
                <a:spcPts val="0"/>
              </a:spcAft>
              <a:buNone/>
            </a:pPr>
            <a:r>
              <a:rPr lang="en"/>
              <a:t>View logs for a specific pod:</a:t>
            </a:r>
            <a:endParaRPr/>
          </a:p>
          <a:p>
            <a:pPr indent="0" lvl="0" marL="0" rtl="0" algn="l">
              <a:spcBef>
                <a:spcPts val="1200"/>
              </a:spcBef>
              <a:spcAft>
                <a:spcPts val="0"/>
              </a:spcAft>
              <a:buNone/>
            </a:pPr>
            <a:r>
              <a:rPr lang="en" sz="1450">
                <a:solidFill>
                  <a:srgbClr val="FFFFFF"/>
                </a:solidFill>
                <a:highlight>
                  <a:srgbClr val="000000"/>
                </a:highlight>
                <a:latin typeface="Courier New"/>
                <a:ea typeface="Courier New"/>
                <a:cs typeface="Courier New"/>
                <a:sym typeface="Courier New"/>
              </a:rPr>
              <a:t>kubectl logs POD_NAME</a:t>
            </a:r>
            <a:endParaRPr sz="2200"/>
          </a:p>
          <a:p>
            <a:pPr indent="0" lvl="0" marL="0" rtl="0" algn="l">
              <a:spcBef>
                <a:spcPts val="1200"/>
              </a:spcBef>
              <a:spcAft>
                <a:spcPts val="0"/>
              </a:spcAft>
              <a:buNone/>
            </a:pPr>
            <a:r>
              <a:rPr lang="en"/>
              <a:t>Delete a service or deployment:</a:t>
            </a:r>
            <a:endParaRPr/>
          </a:p>
          <a:p>
            <a:pPr indent="0" lvl="0" marL="0" rtl="0" algn="l">
              <a:spcBef>
                <a:spcPts val="1200"/>
              </a:spcBef>
              <a:spcAft>
                <a:spcPts val="0"/>
              </a:spcAft>
              <a:buNone/>
            </a:pPr>
            <a:r>
              <a:rPr lang="en" sz="1050">
                <a:solidFill>
                  <a:srgbClr val="FFFFFF"/>
                </a:solidFill>
                <a:highlight>
                  <a:srgbClr val="000000"/>
                </a:highlight>
                <a:latin typeface="Courier New"/>
                <a:ea typeface="Courier New"/>
                <a:cs typeface="Courier New"/>
                <a:sym typeface="Courier New"/>
              </a:rPr>
              <a:t>k</a:t>
            </a:r>
            <a:r>
              <a:rPr lang="en" sz="1450">
                <a:solidFill>
                  <a:srgbClr val="FFFFFF"/>
                </a:solidFill>
                <a:highlight>
                  <a:srgbClr val="000000"/>
                </a:highlight>
                <a:latin typeface="Courier New"/>
                <a:ea typeface="Courier New"/>
                <a:cs typeface="Courier New"/>
                <a:sym typeface="Courier New"/>
              </a:rPr>
              <a:t>ubectl delete -f FILE_NAME.yaml</a:t>
            </a:r>
            <a:endParaRPr sz="2200"/>
          </a:p>
          <a:p>
            <a:pPr indent="0" lvl="0" marL="0" rtl="0" algn="l">
              <a:spcBef>
                <a:spcPts val="1200"/>
              </a:spcBef>
              <a:spcAft>
                <a:spcPts val="0"/>
              </a:spcAft>
              <a:buNone/>
            </a:pPr>
            <a:r>
              <a:rPr lang="en"/>
              <a:t>Accessing Your App:</a:t>
            </a:r>
            <a:endParaRPr/>
          </a:p>
          <a:p>
            <a:pPr indent="0" lvl="0" marL="0" rtl="0" algn="l">
              <a:spcBef>
                <a:spcPts val="1200"/>
              </a:spcBef>
              <a:spcAft>
                <a:spcPts val="1200"/>
              </a:spcAft>
              <a:buNone/>
            </a:pPr>
            <a:r>
              <a:rPr lang="en" sz="1450">
                <a:solidFill>
                  <a:srgbClr val="FFFFFF"/>
                </a:solidFill>
                <a:highlight>
                  <a:srgbClr val="000000"/>
                </a:highlight>
                <a:latin typeface="Courier New"/>
                <a:ea typeface="Courier New"/>
                <a:cs typeface="Courier New"/>
                <a:sym typeface="Courier New"/>
              </a:rPr>
              <a:t>kubectl get svc SERVICE_NAME</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Benefits of a Data Lake:</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Variety of Data: </a:t>
            </a:r>
            <a:r>
              <a:rPr lang="en"/>
              <a:t>You can store any type of data, whether it's structured (like databases) or unstructured (like videos).</a:t>
            </a:r>
            <a:endParaRPr/>
          </a:p>
          <a:p>
            <a:pPr indent="0" lvl="0" marL="0" rtl="0" algn="l">
              <a:spcBef>
                <a:spcPts val="1200"/>
              </a:spcBef>
              <a:spcAft>
                <a:spcPts val="0"/>
              </a:spcAft>
              <a:buNone/>
            </a:pPr>
            <a:r>
              <a:rPr b="1" lang="en"/>
              <a:t>Scale: </a:t>
            </a:r>
            <a:r>
              <a:rPr lang="en"/>
              <a:t>It's built to store a lot of data, and can expand easily.</a:t>
            </a:r>
            <a:endParaRPr/>
          </a:p>
          <a:p>
            <a:pPr indent="0" lvl="0" marL="0" rtl="0" algn="l">
              <a:spcBef>
                <a:spcPts val="1200"/>
              </a:spcBef>
              <a:spcAft>
                <a:spcPts val="0"/>
              </a:spcAft>
              <a:buNone/>
            </a:pPr>
            <a:r>
              <a:rPr b="1" lang="en"/>
              <a:t>Flexibility:</a:t>
            </a:r>
            <a:r>
              <a:rPr lang="en"/>
              <a:t> You don't need to know exactly how you'll use the data when you store it. You can decide later and then process and analyze it in different ways.</a:t>
            </a:r>
            <a:endParaRPr/>
          </a:p>
          <a:p>
            <a:pPr indent="0" lvl="0" marL="0" rtl="0" algn="l">
              <a:spcBef>
                <a:spcPts val="1200"/>
              </a:spcBef>
              <a:spcAft>
                <a:spcPts val="1200"/>
              </a:spcAft>
              <a:buNone/>
            </a:pPr>
            <a:r>
              <a:rPr b="1" lang="en"/>
              <a:t>Cost-effective: </a:t>
            </a:r>
            <a:r>
              <a:rPr lang="en"/>
              <a:t>It's usually cheaper to store large amounts of raw data in a data lake compared to other storage solutions.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 Configuration (deployment.yaml):</a:t>
            </a:r>
            <a:endParaRPr/>
          </a:p>
          <a:p>
            <a:pPr indent="0" lvl="0" marL="0" rtl="0" algn="l">
              <a:spcBef>
                <a:spcPts val="0"/>
              </a:spcBef>
              <a:spcAft>
                <a:spcPts val="0"/>
              </a:spcAft>
              <a:buNone/>
            </a:pPr>
            <a:r>
              <a:t/>
            </a:r>
            <a:endParaRPr/>
          </a:p>
        </p:txBody>
      </p:sp>
      <p:sp>
        <p:nvSpPr>
          <p:cNvPr id="506" name="Google Shape;506;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7" name="Google Shape;507;p82"/>
          <p:cNvPicPr preferRelativeResize="0"/>
          <p:nvPr/>
        </p:nvPicPr>
        <p:blipFill>
          <a:blip r:embed="rId3">
            <a:alphaModFix/>
          </a:blip>
          <a:stretch>
            <a:fillRect/>
          </a:stretch>
        </p:blipFill>
        <p:spPr>
          <a:xfrm>
            <a:off x="375925" y="1204700"/>
            <a:ext cx="8682624" cy="36787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Configuration (service.yaml):</a:t>
            </a:r>
            <a:endParaRPr/>
          </a:p>
        </p:txBody>
      </p:sp>
      <p:sp>
        <p:nvSpPr>
          <p:cNvPr id="513" name="Google Shape;513;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4" name="Google Shape;514;p83"/>
          <p:cNvPicPr preferRelativeResize="0"/>
          <p:nvPr/>
        </p:nvPicPr>
        <p:blipFill>
          <a:blip r:embed="rId3">
            <a:alphaModFix/>
          </a:blip>
          <a:stretch>
            <a:fillRect/>
          </a:stretch>
        </p:blipFill>
        <p:spPr>
          <a:xfrm>
            <a:off x="362200" y="1085100"/>
            <a:ext cx="7035502" cy="37764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 in GKE</a:t>
            </a:r>
            <a:endParaRPr/>
          </a:p>
        </p:txBody>
      </p:sp>
      <p:sp>
        <p:nvSpPr>
          <p:cNvPr id="520" name="Google Shape;520;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Using kubectl:</a:t>
            </a:r>
            <a:endParaRPr/>
          </a:p>
          <a:p>
            <a:pPr indent="0" lvl="0" marL="0" rtl="0" algn="l">
              <a:spcBef>
                <a:spcPts val="1200"/>
              </a:spcBef>
              <a:spcAft>
                <a:spcPts val="0"/>
              </a:spcAft>
              <a:buNone/>
            </a:pPr>
            <a:r>
              <a:rPr lang="en"/>
              <a:t>Apply the deployment file, Service File and get the endpoint</a:t>
            </a:r>
            <a:endParaRPr/>
          </a:p>
          <a:p>
            <a:pPr indent="0" lvl="0" marL="0" rtl="0" algn="l">
              <a:spcBef>
                <a:spcPts val="1200"/>
              </a:spcBef>
              <a:spcAft>
                <a:spcPts val="0"/>
              </a:spcAft>
              <a:buNone/>
            </a:pPr>
            <a:r>
              <a:rPr lang="en" sz="2650">
                <a:solidFill>
                  <a:srgbClr val="FFFFFF"/>
                </a:solidFill>
                <a:highlight>
                  <a:srgbClr val="000000"/>
                </a:highlight>
                <a:latin typeface="Courier New"/>
                <a:ea typeface="Courier New"/>
                <a:cs typeface="Courier New"/>
                <a:sym typeface="Courier New"/>
              </a:rPr>
              <a:t>k</a:t>
            </a:r>
            <a:r>
              <a:rPr lang="en" sz="2750">
                <a:solidFill>
                  <a:srgbClr val="FFFFFF"/>
                </a:solidFill>
                <a:highlight>
                  <a:srgbClr val="000000"/>
                </a:highlight>
                <a:latin typeface="Courier New"/>
                <a:ea typeface="Courier New"/>
                <a:cs typeface="Courier New"/>
                <a:sym typeface="Courier New"/>
              </a:rPr>
              <a:t>ubectl apply -f deployment.yaml</a:t>
            </a:r>
            <a:r>
              <a:rPr lang="en" sz="1650">
                <a:solidFill>
                  <a:srgbClr val="FFFFFF"/>
                </a:solidFill>
                <a:highlight>
                  <a:srgbClr val="000000"/>
                </a:highlight>
                <a:latin typeface="Courier New"/>
                <a:ea typeface="Courier New"/>
                <a:cs typeface="Courier New"/>
                <a:sym typeface="Courier New"/>
              </a:rPr>
              <a:t> </a:t>
            </a:r>
            <a:endParaRPr sz="1650">
              <a:solidFill>
                <a:srgbClr val="FFFFFF"/>
              </a:solidFill>
              <a:highlight>
                <a:srgbClr val="000000"/>
              </a:highlight>
              <a:latin typeface="Courier New"/>
              <a:ea typeface="Courier New"/>
              <a:cs typeface="Courier New"/>
              <a:sym typeface="Courier New"/>
            </a:endParaRPr>
          </a:p>
          <a:p>
            <a:pPr indent="0" lvl="0" marL="0" rtl="0" algn="l">
              <a:spcBef>
                <a:spcPts val="1200"/>
              </a:spcBef>
              <a:spcAft>
                <a:spcPts val="0"/>
              </a:spcAft>
              <a:buNone/>
            </a:pPr>
            <a:r>
              <a:t/>
            </a:r>
            <a:endParaRPr sz="1050">
              <a:solidFill>
                <a:srgbClr val="FFFFFF"/>
              </a:solidFill>
              <a:highlight>
                <a:srgbClr val="000000"/>
              </a:highlight>
              <a:latin typeface="Courier New"/>
              <a:ea typeface="Courier New"/>
              <a:cs typeface="Courier New"/>
              <a:sym typeface="Courier New"/>
            </a:endParaRPr>
          </a:p>
          <a:p>
            <a:pPr indent="0" lvl="0" marL="0" rtl="0" algn="l">
              <a:spcBef>
                <a:spcPts val="1200"/>
              </a:spcBef>
              <a:spcAft>
                <a:spcPts val="0"/>
              </a:spcAft>
              <a:buNone/>
            </a:pPr>
            <a:r>
              <a:rPr lang="en" sz="3050">
                <a:solidFill>
                  <a:srgbClr val="FFFFFF"/>
                </a:solidFill>
                <a:highlight>
                  <a:srgbClr val="000000"/>
                </a:highlight>
                <a:latin typeface="Courier New"/>
                <a:ea typeface="Courier New"/>
                <a:cs typeface="Courier New"/>
                <a:sym typeface="Courier New"/>
              </a:rPr>
              <a:t>kubectl apply -f service.yaml</a:t>
            </a:r>
            <a:endParaRPr sz="3050">
              <a:solidFill>
                <a:srgbClr val="FFFFFF"/>
              </a:solidFill>
              <a:highlight>
                <a:srgbClr val="000000"/>
              </a:highlight>
              <a:latin typeface="Courier New"/>
              <a:ea typeface="Courier New"/>
              <a:cs typeface="Courier New"/>
              <a:sym typeface="Courier New"/>
            </a:endParaRPr>
          </a:p>
          <a:p>
            <a:pPr indent="0" lvl="0" marL="0" rtl="0" algn="l">
              <a:spcBef>
                <a:spcPts val="1200"/>
              </a:spcBef>
              <a:spcAft>
                <a:spcPts val="0"/>
              </a:spcAft>
              <a:buNone/>
            </a:pPr>
            <a:r>
              <a:t/>
            </a:r>
            <a:endParaRPr sz="1050">
              <a:solidFill>
                <a:srgbClr val="FFFFFF"/>
              </a:solidFill>
              <a:highlight>
                <a:srgbClr val="000000"/>
              </a:highlight>
              <a:latin typeface="Courier New"/>
              <a:ea typeface="Courier New"/>
              <a:cs typeface="Courier New"/>
              <a:sym typeface="Courier New"/>
            </a:endParaRPr>
          </a:p>
          <a:p>
            <a:pPr indent="0" lvl="0" marL="0" rtl="0" algn="l">
              <a:spcBef>
                <a:spcPts val="1200"/>
              </a:spcBef>
              <a:spcAft>
                <a:spcPts val="1200"/>
              </a:spcAft>
              <a:buNone/>
            </a:pPr>
            <a:r>
              <a:rPr lang="en" sz="2450">
                <a:solidFill>
                  <a:srgbClr val="FFFFFF"/>
                </a:solidFill>
                <a:highlight>
                  <a:srgbClr val="000000"/>
                </a:highlight>
                <a:latin typeface="Courier New"/>
                <a:ea typeface="Courier New"/>
                <a:cs typeface="Courier New"/>
                <a:sym typeface="Courier New"/>
              </a:rPr>
              <a:t>kubectl get svc mnist-streamlit-service</a:t>
            </a:r>
            <a:endParaRPr sz="4450">
              <a:solidFill>
                <a:srgbClr val="FFFFFF"/>
              </a:solidFill>
              <a:highlight>
                <a:srgbClr val="000000"/>
              </a:highlight>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Step5: Share and Replicate</a:t>
            </a:r>
            <a:endParaRPr/>
          </a:p>
        </p:txBody>
      </p:sp>
      <p:sp>
        <p:nvSpPr>
          <p:cNvPr id="526" name="Google Shape;526;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400050" lvl="0" marL="457200" rtl="0" algn="l">
              <a:spcBef>
                <a:spcPts val="1200"/>
              </a:spcBef>
              <a:spcAft>
                <a:spcPts val="0"/>
              </a:spcAft>
              <a:buSzPts val="2700"/>
              <a:buChar char="●"/>
            </a:pPr>
            <a:r>
              <a:rPr lang="en" sz="2700"/>
              <a:t>Bundle all files, scripts, and configurations into a GitHub repository.</a:t>
            </a:r>
            <a:endParaRPr sz="2700"/>
          </a:p>
          <a:p>
            <a:pPr indent="-400050" lvl="0" marL="457200" rtl="0" algn="l">
              <a:spcBef>
                <a:spcPts val="0"/>
              </a:spcBef>
              <a:spcAft>
                <a:spcPts val="0"/>
              </a:spcAft>
              <a:buSzPts val="2700"/>
              <a:buChar char="●"/>
            </a:pPr>
            <a:r>
              <a:rPr lang="en" sz="2700"/>
              <a:t>Share the repository link and instructions with colleagues or others to replicate the deployment process.</a:t>
            </a:r>
            <a:endParaRPr sz="27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2" name="Google Shape;532;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3" name="Google Shape;533;p86"/>
          <p:cNvPicPr preferRelativeResize="0"/>
          <p:nvPr/>
        </p:nvPicPr>
        <p:blipFill>
          <a:blip r:embed="rId3">
            <a:alphaModFix/>
          </a:blip>
          <a:stretch>
            <a:fillRect/>
          </a:stretch>
        </p:blipFill>
        <p:spPr>
          <a:xfrm>
            <a:off x="108850" y="367400"/>
            <a:ext cx="8723451" cy="39925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9" name="Google Shape;539;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0" name="Google Shape;540;p87"/>
          <p:cNvPicPr preferRelativeResize="0"/>
          <p:nvPr/>
        </p:nvPicPr>
        <p:blipFill>
          <a:blip r:embed="rId3">
            <a:alphaModFix/>
          </a:blip>
          <a:stretch>
            <a:fillRect/>
          </a:stretch>
        </p:blipFill>
        <p:spPr>
          <a:xfrm>
            <a:off x="311700" y="68375"/>
            <a:ext cx="5818477" cy="474192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Streamlit App</a:t>
            </a:r>
            <a:endParaRPr/>
          </a:p>
        </p:txBody>
      </p:sp>
      <p:sp>
        <p:nvSpPr>
          <p:cNvPr id="546" name="Google Shape;546;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7" name="Google Shape;547;p88"/>
          <p:cNvPicPr preferRelativeResize="0"/>
          <p:nvPr/>
        </p:nvPicPr>
        <p:blipFill>
          <a:blip r:embed="rId3">
            <a:alphaModFix/>
          </a:blip>
          <a:stretch>
            <a:fillRect/>
          </a:stretch>
        </p:blipFill>
        <p:spPr>
          <a:xfrm>
            <a:off x="311700" y="1221775"/>
            <a:ext cx="8195724" cy="31304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9"/>
          <p:cNvSpPr txBox="1"/>
          <p:nvPr>
            <p:ph type="title"/>
          </p:nvPr>
        </p:nvSpPr>
        <p:spPr>
          <a:xfrm>
            <a:off x="311700" y="12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Files-Explanation</a:t>
            </a:r>
            <a:endParaRPr/>
          </a:p>
        </p:txBody>
      </p:sp>
      <p:sp>
        <p:nvSpPr>
          <p:cNvPr id="553" name="Google Shape;553;p89"/>
          <p:cNvSpPr txBox="1"/>
          <p:nvPr>
            <p:ph idx="1" type="body"/>
          </p:nvPr>
        </p:nvSpPr>
        <p:spPr>
          <a:xfrm>
            <a:off x="311700" y="598075"/>
            <a:ext cx="8520600" cy="4314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train_model.py:</a:t>
            </a:r>
            <a:endParaRPr b="1"/>
          </a:p>
          <a:p>
            <a:pPr indent="0" lvl="0" marL="0" rtl="0" algn="l">
              <a:spcBef>
                <a:spcPts val="1200"/>
              </a:spcBef>
              <a:spcAft>
                <a:spcPts val="0"/>
              </a:spcAft>
              <a:buNone/>
            </a:pPr>
            <a:r>
              <a:rPr lang="en"/>
              <a:t>The script that defines, trains, and saves the MNIST model.</a:t>
            </a:r>
            <a:endParaRPr/>
          </a:p>
          <a:p>
            <a:pPr indent="0" lvl="0" marL="0" rtl="0" algn="l">
              <a:spcBef>
                <a:spcPts val="1200"/>
              </a:spcBef>
              <a:spcAft>
                <a:spcPts val="0"/>
              </a:spcAft>
              <a:buNone/>
            </a:pPr>
            <a:r>
              <a:rPr b="1" lang="en"/>
              <a:t>app.py:</a:t>
            </a:r>
            <a:endParaRPr b="1"/>
          </a:p>
          <a:p>
            <a:pPr indent="0" lvl="0" marL="0" rtl="0" algn="l">
              <a:spcBef>
                <a:spcPts val="1200"/>
              </a:spcBef>
              <a:spcAft>
                <a:spcPts val="0"/>
              </a:spcAft>
              <a:buNone/>
            </a:pPr>
            <a:r>
              <a:rPr lang="en"/>
              <a:t>The Streamlit app script. This will load the trained model, allow users to upload images, and display model predictions.</a:t>
            </a:r>
            <a:endParaRPr/>
          </a:p>
          <a:p>
            <a:pPr indent="0" lvl="0" marL="0" rtl="0" algn="l">
              <a:spcBef>
                <a:spcPts val="1200"/>
              </a:spcBef>
              <a:spcAft>
                <a:spcPts val="0"/>
              </a:spcAft>
              <a:buNone/>
            </a:pPr>
            <a:r>
              <a:rPr b="1" lang="en"/>
              <a:t>mnist_model.h5 (optional):</a:t>
            </a:r>
            <a:endParaRPr b="1"/>
          </a:p>
          <a:p>
            <a:pPr indent="0" lvl="0" marL="0" rtl="0" algn="l">
              <a:spcBef>
                <a:spcPts val="1200"/>
              </a:spcBef>
              <a:spcAft>
                <a:spcPts val="0"/>
              </a:spcAft>
              <a:buNone/>
            </a:pPr>
            <a:r>
              <a:rPr lang="en"/>
              <a:t>The trained model file. This can be large. If you include training instructions, you might decide to leave this out and have users train their own model.</a:t>
            </a:r>
            <a:endParaRPr/>
          </a:p>
          <a:p>
            <a:pPr indent="0" lvl="0" marL="0" rtl="0" algn="l">
              <a:spcBef>
                <a:spcPts val="1200"/>
              </a:spcBef>
              <a:spcAft>
                <a:spcPts val="0"/>
              </a:spcAft>
              <a:buNone/>
            </a:pPr>
            <a:r>
              <a:rPr b="1" lang="en"/>
              <a:t>Dockerfile:</a:t>
            </a:r>
            <a:endParaRPr b="1"/>
          </a:p>
          <a:p>
            <a:pPr indent="0" lvl="0" marL="0" rtl="0" algn="l">
              <a:spcBef>
                <a:spcPts val="1200"/>
              </a:spcBef>
              <a:spcAft>
                <a:spcPts val="1200"/>
              </a:spcAft>
              <a:buNone/>
            </a:pPr>
            <a:r>
              <a:rPr lang="en"/>
              <a:t>Instructions for building your Docker container, which includes the Streamlit app and all its dependencies.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0"/>
          <p:cNvSpPr txBox="1"/>
          <p:nvPr>
            <p:ph type="title"/>
          </p:nvPr>
        </p:nvSpPr>
        <p:spPr>
          <a:xfrm>
            <a:off x="311700" y="12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Files-Explanation</a:t>
            </a:r>
            <a:endParaRPr/>
          </a:p>
        </p:txBody>
      </p:sp>
      <p:sp>
        <p:nvSpPr>
          <p:cNvPr id="559" name="Google Shape;559;p90"/>
          <p:cNvSpPr txBox="1"/>
          <p:nvPr>
            <p:ph idx="1" type="body"/>
          </p:nvPr>
        </p:nvSpPr>
        <p:spPr>
          <a:xfrm>
            <a:off x="311700" y="598075"/>
            <a:ext cx="8520600" cy="431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requirements.txt:</a:t>
            </a:r>
            <a:endParaRPr b="1"/>
          </a:p>
          <a:p>
            <a:pPr indent="0" lvl="0" marL="0" rtl="0" algn="l">
              <a:spcBef>
                <a:spcPts val="1200"/>
              </a:spcBef>
              <a:spcAft>
                <a:spcPts val="0"/>
              </a:spcAft>
              <a:buNone/>
            </a:pPr>
            <a:r>
              <a:rPr b="1" lang="en"/>
              <a:t>List of Python libraries required for the project.</a:t>
            </a:r>
            <a:endParaRPr b="1"/>
          </a:p>
          <a:p>
            <a:pPr indent="0" lvl="0" marL="0" rtl="0" algn="l">
              <a:spcBef>
                <a:spcPts val="1200"/>
              </a:spcBef>
              <a:spcAft>
                <a:spcPts val="0"/>
              </a:spcAft>
              <a:buNone/>
            </a:pPr>
            <a:r>
              <a:rPr b="1" lang="en"/>
              <a:t>deployment.yaml:</a:t>
            </a:r>
            <a:endParaRPr b="1"/>
          </a:p>
          <a:p>
            <a:pPr indent="0" lvl="0" marL="0" rtl="0" algn="l">
              <a:spcBef>
                <a:spcPts val="1200"/>
              </a:spcBef>
              <a:spcAft>
                <a:spcPts val="0"/>
              </a:spcAft>
              <a:buNone/>
            </a:pPr>
            <a:r>
              <a:rPr b="1" lang="en"/>
              <a:t>Kubernetes configuration for deploying your app on Google Kubernetes Engine (GKE).</a:t>
            </a:r>
            <a:endParaRPr b="1"/>
          </a:p>
          <a:p>
            <a:pPr indent="0" lvl="0" marL="0" rtl="0" algn="l">
              <a:spcBef>
                <a:spcPts val="1200"/>
              </a:spcBef>
              <a:spcAft>
                <a:spcPts val="0"/>
              </a:spcAft>
              <a:buNone/>
            </a:pPr>
            <a:r>
              <a:rPr b="1" lang="en"/>
              <a:t>service.yaml:</a:t>
            </a:r>
            <a:endParaRPr b="1"/>
          </a:p>
          <a:p>
            <a:pPr indent="0" lvl="0" marL="0" rtl="0" algn="l">
              <a:spcBef>
                <a:spcPts val="1200"/>
              </a:spcBef>
              <a:spcAft>
                <a:spcPts val="0"/>
              </a:spcAft>
              <a:buNone/>
            </a:pPr>
            <a:r>
              <a:rPr b="1" lang="en"/>
              <a:t>Kubernetes service configuration to expose your deployed app to the internet.</a:t>
            </a:r>
            <a:endParaRPr b="1"/>
          </a:p>
          <a:p>
            <a:pPr indent="0" lvl="0" marL="0" rtl="0" algn="l">
              <a:spcBef>
                <a:spcPts val="1200"/>
              </a:spcBef>
              <a:spcAft>
                <a:spcPts val="0"/>
              </a:spcAft>
              <a:buNone/>
            </a:pPr>
            <a:r>
              <a:rPr b="1" lang="en"/>
              <a:t>.gitignore:</a:t>
            </a:r>
            <a:endParaRPr b="1"/>
          </a:p>
          <a:p>
            <a:pPr indent="0" lvl="0" marL="0" rtl="0" algn="l">
              <a:spcBef>
                <a:spcPts val="1200"/>
              </a:spcBef>
              <a:spcAft>
                <a:spcPts val="1200"/>
              </a:spcAft>
              <a:buNone/>
            </a:pPr>
            <a:r>
              <a:rPr b="1" lang="en"/>
              <a:t>A file to specify which files or directories should be ignored by Git. </a:t>
            </a:r>
            <a:endParaRPr b="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https://github.com/esenthil2018/ML_API</a:t>
            </a:r>
            <a:endParaRPr/>
          </a:p>
        </p:txBody>
      </p:sp>
      <p:sp>
        <p:nvSpPr>
          <p:cNvPr id="565" name="Google Shape;565;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6" name="Google Shape;566;p91"/>
          <p:cNvPicPr preferRelativeResize="0"/>
          <p:nvPr/>
        </p:nvPicPr>
        <p:blipFill>
          <a:blip r:embed="rId3">
            <a:alphaModFix/>
          </a:blip>
          <a:stretch>
            <a:fillRect/>
          </a:stretch>
        </p:blipFill>
        <p:spPr>
          <a:xfrm>
            <a:off x="311700" y="1152475"/>
            <a:ext cx="8283573" cy="3911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243350" y="128900"/>
            <a:ext cx="8520600" cy="4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Lake</a:t>
            </a:r>
            <a:endParaRPr/>
          </a:p>
        </p:txBody>
      </p:sp>
      <p:sp>
        <p:nvSpPr>
          <p:cNvPr id="104" name="Google Shape;104;p20"/>
          <p:cNvSpPr txBox="1"/>
          <p:nvPr>
            <p:ph idx="1" type="body"/>
          </p:nvPr>
        </p:nvSpPr>
        <p:spPr>
          <a:xfrm>
            <a:off x="243350" y="665475"/>
            <a:ext cx="8520600" cy="417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20"/>
          <p:cNvPicPr preferRelativeResize="0"/>
          <p:nvPr/>
        </p:nvPicPr>
        <p:blipFill>
          <a:blip r:embed="rId3">
            <a:alphaModFix/>
          </a:blip>
          <a:stretch>
            <a:fillRect/>
          </a:stretch>
        </p:blipFill>
        <p:spPr>
          <a:xfrm>
            <a:off x="278650" y="665475"/>
            <a:ext cx="8159498" cy="41706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Replicate:1</a:t>
            </a:r>
            <a:endParaRPr/>
          </a:p>
        </p:txBody>
      </p:sp>
      <p:sp>
        <p:nvSpPr>
          <p:cNvPr id="572" name="Google Shape;572;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u="sng"/>
              <a:t>Clone the Repository:</a:t>
            </a:r>
            <a:endParaRPr b="1" u="sng"/>
          </a:p>
          <a:p>
            <a:pPr indent="0" lvl="0" marL="0" rtl="0" algn="l">
              <a:spcBef>
                <a:spcPts val="1200"/>
              </a:spcBef>
              <a:spcAft>
                <a:spcPts val="0"/>
              </a:spcAft>
              <a:buNone/>
            </a:pPr>
            <a:r>
              <a:rPr lang="en"/>
              <a:t>git clone https://github.com/esenthil2018/ML_API.git</a:t>
            </a:r>
            <a:endParaRPr/>
          </a:p>
          <a:p>
            <a:pPr indent="0" lvl="0" marL="0" rtl="0" algn="l">
              <a:spcBef>
                <a:spcPts val="1200"/>
              </a:spcBef>
              <a:spcAft>
                <a:spcPts val="0"/>
              </a:spcAft>
              <a:buNone/>
            </a:pPr>
            <a:r>
              <a:rPr lang="en"/>
              <a:t>cd ML_API</a:t>
            </a:r>
            <a:endParaRPr/>
          </a:p>
          <a:p>
            <a:pPr indent="0" lvl="0" marL="0" rtl="0" algn="l">
              <a:spcBef>
                <a:spcPts val="1200"/>
              </a:spcBef>
              <a:spcAft>
                <a:spcPts val="0"/>
              </a:spcAft>
              <a:buNone/>
            </a:pPr>
            <a:r>
              <a:rPr b="1" lang="en" u="sng"/>
              <a:t>Set Up a Virtual Environment:</a:t>
            </a:r>
            <a:endParaRPr b="1" u="sng"/>
          </a:p>
          <a:p>
            <a:pPr indent="0" lvl="0" marL="0" rtl="0" algn="l">
              <a:spcBef>
                <a:spcPts val="1200"/>
              </a:spcBef>
              <a:spcAft>
                <a:spcPts val="0"/>
              </a:spcAft>
              <a:buNone/>
            </a:pPr>
            <a:r>
              <a:rPr lang="en"/>
              <a:t>python -m venv venv</a:t>
            </a:r>
            <a:endParaRPr/>
          </a:p>
          <a:p>
            <a:pPr indent="0" lvl="0" marL="0" rtl="0" algn="l">
              <a:spcBef>
                <a:spcPts val="1200"/>
              </a:spcBef>
              <a:spcAft>
                <a:spcPts val="0"/>
              </a:spcAft>
              <a:buNone/>
            </a:pPr>
            <a:r>
              <a:rPr lang="en"/>
              <a:t>source venv/bin/activate  # On Windows, use `venv\Scripts\activate`</a:t>
            </a:r>
            <a:endParaRPr/>
          </a:p>
          <a:p>
            <a:pPr indent="0" lvl="0" marL="0" rtl="0" algn="l">
              <a:spcBef>
                <a:spcPts val="1200"/>
              </a:spcBef>
              <a:spcAft>
                <a:spcPts val="0"/>
              </a:spcAft>
              <a:buNone/>
            </a:pPr>
            <a:r>
              <a:rPr b="1" lang="en" u="sng"/>
              <a:t>Install the Required Packages:</a:t>
            </a:r>
            <a:endParaRPr b="1" u="sng"/>
          </a:p>
          <a:p>
            <a:pPr indent="0" lvl="0" marL="0" rtl="0" algn="l">
              <a:spcBef>
                <a:spcPts val="1200"/>
              </a:spcBef>
              <a:spcAft>
                <a:spcPts val="0"/>
              </a:spcAft>
              <a:buNone/>
            </a:pPr>
            <a:r>
              <a:rPr lang="en"/>
              <a:t>pip install -r requirements.txt</a:t>
            </a:r>
            <a:endParaRPr/>
          </a:p>
          <a:p>
            <a:pPr indent="0" lvl="0" marL="0" rtl="0" algn="l">
              <a:spcBef>
                <a:spcPts val="1200"/>
              </a:spcBef>
              <a:spcAft>
                <a:spcPts val="12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3"/>
          <p:cNvSpPr txBox="1"/>
          <p:nvPr>
            <p:ph type="title"/>
          </p:nvPr>
        </p:nvSpPr>
        <p:spPr>
          <a:xfrm>
            <a:off x="251875" y="222875"/>
            <a:ext cx="8520600" cy="4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Few of My Articles:</a:t>
            </a:r>
            <a:endParaRPr/>
          </a:p>
        </p:txBody>
      </p:sp>
      <p:sp>
        <p:nvSpPr>
          <p:cNvPr id="578" name="Google Shape;578;p93"/>
          <p:cNvSpPr txBox="1"/>
          <p:nvPr>
            <p:ph idx="1" type="body"/>
          </p:nvPr>
        </p:nvSpPr>
        <p:spPr>
          <a:xfrm>
            <a:off x="311700" y="709175"/>
            <a:ext cx="8520600" cy="3859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a:t>Medium</a:t>
            </a:r>
            <a:r>
              <a:rPr lang="en"/>
              <a:t>:</a:t>
            </a:r>
            <a:r>
              <a:rPr lang="en" u="sng">
                <a:solidFill>
                  <a:schemeClr val="hlink"/>
                </a:solidFill>
                <a:hlinkClick r:id="rId3"/>
              </a:rPr>
              <a:t>https://medium.com/@esenthil</a:t>
            </a:r>
            <a:endParaRPr/>
          </a:p>
          <a:p>
            <a:pPr indent="0" lvl="0" marL="0" rtl="0" algn="l">
              <a:spcBef>
                <a:spcPts val="1200"/>
              </a:spcBef>
              <a:spcAft>
                <a:spcPts val="0"/>
              </a:spcAft>
              <a:buNone/>
            </a:pPr>
            <a:r>
              <a:rPr lang="en"/>
              <a:t>MLOps End-To-End Machine Learning Pipeline-CICD</a:t>
            </a:r>
            <a:endParaRPr/>
          </a:p>
          <a:p>
            <a:pPr indent="0" lvl="0" marL="0" rtl="0" algn="l">
              <a:spcBef>
                <a:spcPts val="1200"/>
              </a:spcBef>
              <a:spcAft>
                <a:spcPts val="0"/>
              </a:spcAft>
              <a:buNone/>
            </a:pPr>
            <a:r>
              <a:rPr lang="en" u="sng">
                <a:solidFill>
                  <a:schemeClr val="hlink"/>
                </a:solidFill>
                <a:hlinkClick r:id="rId4"/>
              </a:rPr>
              <a:t>https://medium.com/analytics-vidhya/mlops-end-to-end-machine-learning-pipeline-cicd-1a7907698a8e?sk=0e776f6c255989997ee8ff966067b70f</a:t>
            </a:r>
            <a:endParaRPr/>
          </a:p>
          <a:p>
            <a:pPr indent="0" lvl="0" marL="0" rtl="0" algn="l">
              <a:spcBef>
                <a:spcPts val="1200"/>
              </a:spcBef>
              <a:spcAft>
                <a:spcPts val="0"/>
              </a:spcAft>
              <a:buNone/>
            </a:pPr>
            <a:r>
              <a:rPr lang="en"/>
              <a:t>LineaPy Data Science Workflow In Just Two Lines: MLOps Made Easy</a:t>
            </a:r>
            <a:endParaRPr/>
          </a:p>
          <a:p>
            <a:pPr indent="0" lvl="0" marL="0" rtl="0" algn="l">
              <a:spcBef>
                <a:spcPts val="1200"/>
              </a:spcBef>
              <a:spcAft>
                <a:spcPts val="0"/>
              </a:spcAft>
              <a:buNone/>
            </a:pPr>
            <a:r>
              <a:rPr lang="en" u="sng">
                <a:solidFill>
                  <a:schemeClr val="hlink"/>
                </a:solidFill>
                <a:hlinkClick r:id="rId5"/>
              </a:rPr>
              <a:t>https://towardsdatascience.com/lineapy-data-science-workflow-in-just-two-lines-mlops-made-easy-679f36ac63bd?sk=78a8fa6cf59180eb25177f64ee87d50e</a:t>
            </a:r>
            <a:endParaRPr/>
          </a:p>
          <a:p>
            <a:pPr indent="0" lvl="0" marL="0" rtl="0" algn="l">
              <a:spcBef>
                <a:spcPts val="1200"/>
              </a:spcBef>
              <a:spcAft>
                <a:spcPts val="0"/>
              </a:spcAft>
              <a:buNone/>
            </a:pPr>
            <a:r>
              <a:rPr lang="en"/>
              <a:t>MLOps: Mastering Machine Learning Deployment: An Intro to Docker, Kubernetes, Helm, and Modern Web Frameworks-End To End Project</a:t>
            </a:r>
            <a:endParaRPr/>
          </a:p>
          <a:p>
            <a:pPr indent="0" lvl="0" marL="0" rtl="0" algn="l">
              <a:spcBef>
                <a:spcPts val="1200"/>
              </a:spcBef>
              <a:spcAft>
                <a:spcPts val="0"/>
              </a:spcAft>
              <a:buNone/>
            </a:pPr>
            <a:r>
              <a:rPr lang="en"/>
              <a:t>https://medium.com/gitconnected/mlops-mastering-machine-learning-deployment-an-intro-to-docker-kubernetes-helm-and-modern-web-b14dd140a9bf</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584" name="Google Shape;584;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76285" lvl="0" marL="457200" rtl="0" algn="l">
              <a:spcBef>
                <a:spcPts val="0"/>
              </a:spcBef>
              <a:spcAft>
                <a:spcPts val="0"/>
              </a:spcAft>
              <a:buSzPts val="2326"/>
              <a:buChar char="●"/>
            </a:pPr>
            <a:r>
              <a:rPr lang="en" sz="2325"/>
              <a:t>I'd like to sincerely thank the Deloitte team for providing me with this invaluable opportunity. It's been both challenging and rewarding to delve into this case study.</a:t>
            </a:r>
            <a:endParaRPr sz="2325"/>
          </a:p>
          <a:p>
            <a:pPr indent="-376285" lvl="0" marL="457200" rtl="0" algn="l">
              <a:spcBef>
                <a:spcPts val="0"/>
              </a:spcBef>
              <a:spcAft>
                <a:spcPts val="0"/>
              </a:spcAft>
              <a:buSzPts val="2326"/>
              <a:buChar char="●"/>
            </a:pPr>
            <a:r>
              <a:rPr lang="en" sz="2325"/>
              <a:t>The process reinforced my desire to be a part of Deloitte. I am eager to contribute, learn, and grow with such a dynamic team.</a:t>
            </a:r>
            <a:endParaRPr sz="2325"/>
          </a:p>
          <a:p>
            <a:pPr indent="-376285" lvl="0" marL="457200" rtl="0" algn="l">
              <a:spcBef>
                <a:spcPts val="0"/>
              </a:spcBef>
              <a:spcAft>
                <a:spcPts val="0"/>
              </a:spcAft>
              <a:buSzPts val="2326"/>
              <a:buChar char="●"/>
            </a:pPr>
            <a:r>
              <a:rPr lang="en" sz="2325"/>
              <a:t>I'm open to any questions and feedback. Looking forward to our continued discussions!</a:t>
            </a:r>
            <a:endParaRPr sz="2325"/>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5"/>
          <p:cNvSpPr txBox="1"/>
          <p:nvPr>
            <p:ph type="title"/>
          </p:nvPr>
        </p:nvSpPr>
        <p:spPr>
          <a:xfrm>
            <a:off x="311700" y="1606275"/>
            <a:ext cx="8520600" cy="206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6400"/>
              <a:t>Thank You!!</a:t>
            </a:r>
            <a:endParaRPr sz="6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is a Data Lake different from a Data Warehouse?</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1"/>
          <p:cNvPicPr preferRelativeResize="0"/>
          <p:nvPr/>
        </p:nvPicPr>
        <p:blipFill>
          <a:blip r:embed="rId3">
            <a:alphaModFix/>
          </a:blip>
          <a:stretch>
            <a:fillRect/>
          </a:stretch>
        </p:blipFill>
        <p:spPr>
          <a:xfrm>
            <a:off x="392375" y="1309150"/>
            <a:ext cx="8607524" cy="3103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